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2" r:id="rId11"/>
    <p:sldId id="266" r:id="rId12"/>
    <p:sldId id="267" r:id="rId1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23AC4F-89EF-4750-9C78-38FFDEACAE38}" type="doc">
      <dgm:prSet loTypeId="urn:microsoft.com/office/officeart/2005/8/layout/radial6" loCatId="cycle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pt-PT"/>
        </a:p>
      </dgm:t>
    </dgm:pt>
    <dgm:pt modelId="{03A6C85E-0487-4CFD-BCD8-71A2BBBD95BB}">
      <dgm:prSet phldrT="[Texto]"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Aprendizagem mais </a:t>
          </a:r>
          <a:r>
            <a:rPr lang="pt-PT" sz="2000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efetiva</a:t>
          </a:r>
          <a:endParaRPr lang="pt-PT" sz="20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23A0F23-1E4A-440D-AF83-803092761544}" type="parTrans" cxnId="{8E213984-CDE1-4E0E-BDF9-B807FC204326}">
      <dgm:prSet/>
      <dgm:spPr/>
      <dgm:t>
        <a:bodyPr/>
        <a:lstStyle/>
        <a:p>
          <a:endParaRPr lang="pt-PT"/>
        </a:p>
      </dgm:t>
    </dgm:pt>
    <dgm:pt modelId="{8F1B54F8-9733-4D03-9C39-FB9DF9837E20}" type="sibTrans" cxnId="{8E213984-CDE1-4E0E-BDF9-B807FC204326}">
      <dgm:prSet/>
      <dgm:spPr/>
      <dgm:t>
        <a:bodyPr/>
        <a:lstStyle/>
        <a:p>
          <a:endParaRPr lang="pt-PT"/>
        </a:p>
      </dgm:t>
    </dgm:pt>
    <dgm:pt modelId="{40384B90-03AA-497C-969D-5019B30E6A19}">
      <dgm:prSet phldrT="[Texto]" custT="1"/>
      <dgm:spPr/>
      <dgm:t>
        <a:bodyPr/>
        <a:lstStyle/>
        <a:p>
          <a:r>
            <a:rPr lang="pt-PT" sz="16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Discussão orientada</a:t>
          </a:r>
          <a:endParaRPr lang="pt-PT" sz="16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ABB1865-B57A-4124-A59C-4442F31BAB45}" type="parTrans" cxnId="{8395D38F-1431-4C3E-A6B2-A21AB607032A}">
      <dgm:prSet/>
      <dgm:spPr/>
      <dgm:t>
        <a:bodyPr/>
        <a:lstStyle/>
        <a:p>
          <a:endParaRPr lang="pt-PT"/>
        </a:p>
      </dgm:t>
    </dgm:pt>
    <dgm:pt modelId="{DCD6ED9C-07D5-4DC6-BD6B-197A2E45868A}" type="sibTrans" cxnId="{8395D38F-1431-4C3E-A6B2-A21AB607032A}">
      <dgm:prSet/>
      <dgm:spPr/>
      <dgm:t>
        <a:bodyPr/>
        <a:lstStyle/>
        <a:p>
          <a:endParaRPr lang="pt-PT"/>
        </a:p>
      </dgm:t>
    </dgm:pt>
    <dgm:pt modelId="{50CA658C-5ECC-409E-8234-298DE1EEE6FC}">
      <dgm:prSet phldrT="[Texto]" custT="1"/>
      <dgm:spPr/>
      <dgm:t>
        <a:bodyPr/>
        <a:lstStyle/>
        <a:p>
          <a:r>
            <a:rPr lang="pt-PT" sz="16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Estímulo da curiosidade</a:t>
          </a:r>
          <a:endParaRPr lang="pt-PT" sz="16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58203D4-9C80-41BA-AE49-EEA53953ADF8}" type="parTrans" cxnId="{3C52DBA3-F8D1-4AF1-8B30-DEA44C85EE2D}">
      <dgm:prSet/>
      <dgm:spPr/>
      <dgm:t>
        <a:bodyPr/>
        <a:lstStyle/>
        <a:p>
          <a:endParaRPr lang="pt-PT"/>
        </a:p>
      </dgm:t>
    </dgm:pt>
    <dgm:pt modelId="{EA716572-0937-48A9-BE89-D06E8BAEA397}" type="sibTrans" cxnId="{3C52DBA3-F8D1-4AF1-8B30-DEA44C85EE2D}">
      <dgm:prSet/>
      <dgm:spPr/>
      <dgm:t>
        <a:bodyPr/>
        <a:lstStyle/>
        <a:p>
          <a:endParaRPr lang="pt-PT"/>
        </a:p>
      </dgm:t>
    </dgm:pt>
    <dgm:pt modelId="{75401E04-9C48-478D-B86D-4CB547CDB08E}">
      <dgm:prSet phldrT="[Texto]" custT="1"/>
      <dgm:spPr/>
      <dgm:t>
        <a:bodyPr/>
        <a:lstStyle/>
        <a:p>
          <a:r>
            <a:rPr lang="pt-PT" sz="16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Estruturação de raciocínio</a:t>
          </a:r>
          <a:endParaRPr lang="pt-PT" sz="16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A3A7B62-BD8B-4CEB-86BC-DEE53D2E9666}" type="parTrans" cxnId="{7BD6ADEF-5978-4532-9977-4D869E205372}">
      <dgm:prSet/>
      <dgm:spPr/>
      <dgm:t>
        <a:bodyPr/>
        <a:lstStyle/>
        <a:p>
          <a:endParaRPr lang="pt-PT"/>
        </a:p>
      </dgm:t>
    </dgm:pt>
    <dgm:pt modelId="{D22AC483-DE3B-4531-801F-3443EF8F5550}" type="sibTrans" cxnId="{7BD6ADEF-5978-4532-9977-4D869E205372}">
      <dgm:prSet/>
      <dgm:spPr/>
      <dgm:t>
        <a:bodyPr/>
        <a:lstStyle/>
        <a:p>
          <a:endParaRPr lang="pt-PT"/>
        </a:p>
      </dgm:t>
    </dgm:pt>
    <dgm:pt modelId="{DFAC4DAF-44A4-492E-AF1D-BD2134916CE7}">
      <dgm:prSet phldrT="[Texto]" custT="1"/>
      <dgm:spPr/>
      <dgm:t>
        <a:bodyPr/>
        <a:lstStyle/>
        <a:p>
          <a:r>
            <a:rPr lang="pt-PT" sz="16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Levantamento e recolha de hipóteses</a:t>
          </a:r>
          <a:endParaRPr lang="pt-PT" sz="16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BD4BB15-D9FB-4C5D-8E77-0CF9923E9CDE}" type="parTrans" cxnId="{9E6529FC-8A2A-4464-AFDD-7249AADA92E8}">
      <dgm:prSet/>
      <dgm:spPr/>
      <dgm:t>
        <a:bodyPr/>
        <a:lstStyle/>
        <a:p>
          <a:endParaRPr lang="pt-PT"/>
        </a:p>
      </dgm:t>
    </dgm:pt>
    <dgm:pt modelId="{787D05C4-75D3-4A45-A3F9-8CA31558F4DE}" type="sibTrans" cxnId="{9E6529FC-8A2A-4464-AFDD-7249AADA92E8}">
      <dgm:prSet/>
      <dgm:spPr/>
      <dgm:t>
        <a:bodyPr/>
        <a:lstStyle/>
        <a:p>
          <a:endParaRPr lang="pt-PT"/>
        </a:p>
      </dgm:t>
    </dgm:pt>
    <dgm:pt modelId="{51236DD4-4A95-4873-B7AC-D8FA23F3FFCA}" type="pres">
      <dgm:prSet presAssocID="{D423AC4F-89EF-4750-9C78-38FFDEACAE3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42FCCDA9-5381-4F2A-8770-3CA1ED1F0D2B}" type="pres">
      <dgm:prSet presAssocID="{03A6C85E-0487-4CFD-BCD8-71A2BBBD95BB}" presName="centerShape" presStyleLbl="node0" presStyleIdx="0" presStyleCnt="1" custScaleX="140133" custLinFactNeighborX="786"/>
      <dgm:spPr/>
      <dgm:t>
        <a:bodyPr/>
        <a:lstStyle/>
        <a:p>
          <a:endParaRPr lang="pt-PT"/>
        </a:p>
      </dgm:t>
    </dgm:pt>
    <dgm:pt modelId="{80DF9894-93EB-4D87-A448-9083BEB3D116}" type="pres">
      <dgm:prSet presAssocID="{40384B90-03AA-497C-969D-5019B30E6A19}" presName="node" presStyleLbl="node1" presStyleIdx="0" presStyleCnt="4" custScaleX="14885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552A93B-5585-4324-A31E-B19984CB55AF}" type="pres">
      <dgm:prSet presAssocID="{40384B90-03AA-497C-969D-5019B30E6A19}" presName="dummy" presStyleCnt="0"/>
      <dgm:spPr/>
    </dgm:pt>
    <dgm:pt modelId="{66E05551-BB49-48F8-9147-B2FC6C6306DC}" type="pres">
      <dgm:prSet presAssocID="{DCD6ED9C-07D5-4DC6-BD6B-197A2E45868A}" presName="sibTrans" presStyleLbl="sibTrans2D1" presStyleIdx="0" presStyleCnt="4"/>
      <dgm:spPr/>
      <dgm:t>
        <a:bodyPr/>
        <a:lstStyle/>
        <a:p>
          <a:endParaRPr lang="pt-PT"/>
        </a:p>
      </dgm:t>
    </dgm:pt>
    <dgm:pt modelId="{F48B3EAD-28B3-46C9-9D18-A32194BF87DE}" type="pres">
      <dgm:prSet presAssocID="{50CA658C-5ECC-409E-8234-298DE1EEE6FC}" presName="node" presStyleLbl="node1" presStyleIdx="1" presStyleCnt="4" custScaleX="154523" custRadScaleRad="122299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1CF7692-F153-45E3-A14F-622DE07F544A}" type="pres">
      <dgm:prSet presAssocID="{50CA658C-5ECC-409E-8234-298DE1EEE6FC}" presName="dummy" presStyleCnt="0"/>
      <dgm:spPr/>
    </dgm:pt>
    <dgm:pt modelId="{580DF8AD-69C4-466A-B4EE-B576A54457BB}" type="pres">
      <dgm:prSet presAssocID="{EA716572-0937-48A9-BE89-D06E8BAEA397}" presName="sibTrans" presStyleLbl="sibTrans2D1" presStyleIdx="1" presStyleCnt="4" custRadScaleRad="225042"/>
      <dgm:spPr/>
      <dgm:t>
        <a:bodyPr/>
        <a:lstStyle/>
        <a:p>
          <a:endParaRPr lang="pt-PT"/>
        </a:p>
      </dgm:t>
    </dgm:pt>
    <dgm:pt modelId="{39AB2660-0545-4250-9923-E24CD045C416}" type="pres">
      <dgm:prSet presAssocID="{75401E04-9C48-478D-B86D-4CB547CDB08E}" presName="node" presStyleLbl="node1" presStyleIdx="2" presStyleCnt="4" custScaleX="13999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29B3039-007A-4598-952C-97621512E4F8}" type="pres">
      <dgm:prSet presAssocID="{75401E04-9C48-478D-B86D-4CB547CDB08E}" presName="dummy" presStyleCnt="0"/>
      <dgm:spPr/>
    </dgm:pt>
    <dgm:pt modelId="{428DB9FC-2831-41A4-925F-3DCEA124DD11}" type="pres">
      <dgm:prSet presAssocID="{D22AC483-DE3B-4531-801F-3443EF8F5550}" presName="sibTrans" presStyleLbl="sibTrans2D1" presStyleIdx="2" presStyleCnt="4"/>
      <dgm:spPr/>
      <dgm:t>
        <a:bodyPr/>
        <a:lstStyle/>
        <a:p>
          <a:endParaRPr lang="pt-PT"/>
        </a:p>
      </dgm:t>
    </dgm:pt>
    <dgm:pt modelId="{0102A7BC-AE70-4982-B491-906B95830604}" type="pres">
      <dgm:prSet presAssocID="{DFAC4DAF-44A4-492E-AF1D-BD2134916CE7}" presName="node" presStyleLbl="node1" presStyleIdx="3" presStyleCnt="4" custScaleX="163493" custRadScaleRad="122299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B5EFBE4-3909-4CE4-9066-42E324586E5E}" type="pres">
      <dgm:prSet presAssocID="{DFAC4DAF-44A4-492E-AF1D-BD2134916CE7}" presName="dummy" presStyleCnt="0"/>
      <dgm:spPr/>
    </dgm:pt>
    <dgm:pt modelId="{57A0120A-417A-4702-AC69-5F24A008DE53}" type="pres">
      <dgm:prSet presAssocID="{787D05C4-75D3-4A45-A3F9-8CA31558F4DE}" presName="sibTrans" presStyleLbl="sibTrans2D1" presStyleIdx="3" presStyleCnt="4"/>
      <dgm:spPr/>
      <dgm:t>
        <a:bodyPr/>
        <a:lstStyle/>
        <a:p>
          <a:endParaRPr lang="pt-PT"/>
        </a:p>
      </dgm:t>
    </dgm:pt>
  </dgm:ptLst>
  <dgm:cxnLst>
    <dgm:cxn modelId="{8E213984-CDE1-4E0E-BDF9-B807FC204326}" srcId="{D423AC4F-89EF-4750-9C78-38FFDEACAE38}" destId="{03A6C85E-0487-4CFD-BCD8-71A2BBBD95BB}" srcOrd="0" destOrd="0" parTransId="{723A0F23-1E4A-440D-AF83-803092761544}" sibTransId="{8F1B54F8-9733-4D03-9C39-FB9DF9837E20}"/>
    <dgm:cxn modelId="{5BA02D35-AA72-4247-A533-E1184B1B3535}" type="presOf" srcId="{DFAC4DAF-44A4-492E-AF1D-BD2134916CE7}" destId="{0102A7BC-AE70-4982-B491-906B95830604}" srcOrd="0" destOrd="0" presId="urn:microsoft.com/office/officeart/2005/8/layout/radial6"/>
    <dgm:cxn modelId="{17FED04D-B1B7-43DB-B619-F12BB2BDA64A}" type="presOf" srcId="{DCD6ED9C-07D5-4DC6-BD6B-197A2E45868A}" destId="{66E05551-BB49-48F8-9147-B2FC6C6306DC}" srcOrd="0" destOrd="0" presId="urn:microsoft.com/office/officeart/2005/8/layout/radial6"/>
    <dgm:cxn modelId="{95631495-0A1F-4A1F-B167-06B8D1BD6A9F}" type="presOf" srcId="{787D05C4-75D3-4A45-A3F9-8CA31558F4DE}" destId="{57A0120A-417A-4702-AC69-5F24A008DE53}" srcOrd="0" destOrd="0" presId="urn:microsoft.com/office/officeart/2005/8/layout/radial6"/>
    <dgm:cxn modelId="{9E6529FC-8A2A-4464-AFDD-7249AADA92E8}" srcId="{03A6C85E-0487-4CFD-BCD8-71A2BBBD95BB}" destId="{DFAC4DAF-44A4-492E-AF1D-BD2134916CE7}" srcOrd="3" destOrd="0" parTransId="{2BD4BB15-D9FB-4C5D-8E77-0CF9923E9CDE}" sibTransId="{787D05C4-75D3-4A45-A3F9-8CA31558F4DE}"/>
    <dgm:cxn modelId="{AFAB93A4-3D54-48F2-B816-9D8F06601427}" type="presOf" srcId="{EA716572-0937-48A9-BE89-D06E8BAEA397}" destId="{580DF8AD-69C4-466A-B4EE-B576A54457BB}" srcOrd="0" destOrd="0" presId="urn:microsoft.com/office/officeart/2005/8/layout/radial6"/>
    <dgm:cxn modelId="{57D8FF5E-F026-45EA-B24D-761117E6BC4F}" type="presOf" srcId="{50CA658C-5ECC-409E-8234-298DE1EEE6FC}" destId="{F48B3EAD-28B3-46C9-9D18-A32194BF87DE}" srcOrd="0" destOrd="0" presId="urn:microsoft.com/office/officeart/2005/8/layout/radial6"/>
    <dgm:cxn modelId="{8395D38F-1431-4C3E-A6B2-A21AB607032A}" srcId="{03A6C85E-0487-4CFD-BCD8-71A2BBBD95BB}" destId="{40384B90-03AA-497C-969D-5019B30E6A19}" srcOrd="0" destOrd="0" parTransId="{2ABB1865-B57A-4124-A59C-4442F31BAB45}" sibTransId="{DCD6ED9C-07D5-4DC6-BD6B-197A2E45868A}"/>
    <dgm:cxn modelId="{B95D7C11-AC09-4303-B3D4-D16067CA2852}" type="presOf" srcId="{03A6C85E-0487-4CFD-BCD8-71A2BBBD95BB}" destId="{42FCCDA9-5381-4F2A-8770-3CA1ED1F0D2B}" srcOrd="0" destOrd="0" presId="urn:microsoft.com/office/officeart/2005/8/layout/radial6"/>
    <dgm:cxn modelId="{0CEB1027-1F35-4444-BA4F-4E781AADAE47}" type="presOf" srcId="{D423AC4F-89EF-4750-9C78-38FFDEACAE38}" destId="{51236DD4-4A95-4873-B7AC-D8FA23F3FFCA}" srcOrd="0" destOrd="0" presId="urn:microsoft.com/office/officeart/2005/8/layout/radial6"/>
    <dgm:cxn modelId="{FE102823-E7F2-4C6C-B37F-8106BDBDD2A7}" type="presOf" srcId="{75401E04-9C48-478D-B86D-4CB547CDB08E}" destId="{39AB2660-0545-4250-9923-E24CD045C416}" srcOrd="0" destOrd="0" presId="urn:microsoft.com/office/officeart/2005/8/layout/radial6"/>
    <dgm:cxn modelId="{E429A7D0-6FA3-4E05-9B36-2EBC0E9F8AF9}" type="presOf" srcId="{D22AC483-DE3B-4531-801F-3443EF8F5550}" destId="{428DB9FC-2831-41A4-925F-3DCEA124DD11}" srcOrd="0" destOrd="0" presId="urn:microsoft.com/office/officeart/2005/8/layout/radial6"/>
    <dgm:cxn modelId="{3C52DBA3-F8D1-4AF1-8B30-DEA44C85EE2D}" srcId="{03A6C85E-0487-4CFD-BCD8-71A2BBBD95BB}" destId="{50CA658C-5ECC-409E-8234-298DE1EEE6FC}" srcOrd="1" destOrd="0" parTransId="{F58203D4-9C80-41BA-AE49-EEA53953ADF8}" sibTransId="{EA716572-0937-48A9-BE89-D06E8BAEA397}"/>
    <dgm:cxn modelId="{62DB5CD0-2011-492E-8A58-816EF614AF1D}" type="presOf" srcId="{40384B90-03AA-497C-969D-5019B30E6A19}" destId="{80DF9894-93EB-4D87-A448-9083BEB3D116}" srcOrd="0" destOrd="0" presId="urn:microsoft.com/office/officeart/2005/8/layout/radial6"/>
    <dgm:cxn modelId="{7BD6ADEF-5978-4532-9977-4D869E205372}" srcId="{03A6C85E-0487-4CFD-BCD8-71A2BBBD95BB}" destId="{75401E04-9C48-478D-B86D-4CB547CDB08E}" srcOrd="2" destOrd="0" parTransId="{5A3A7B62-BD8B-4CEB-86BC-DEE53D2E9666}" sibTransId="{D22AC483-DE3B-4531-801F-3443EF8F5550}"/>
    <dgm:cxn modelId="{46B93EB3-5029-4387-886D-DBE3BB163CF3}" type="presParOf" srcId="{51236DD4-4A95-4873-B7AC-D8FA23F3FFCA}" destId="{42FCCDA9-5381-4F2A-8770-3CA1ED1F0D2B}" srcOrd="0" destOrd="0" presId="urn:microsoft.com/office/officeart/2005/8/layout/radial6"/>
    <dgm:cxn modelId="{EF1B4686-793C-445B-9AA9-169813A0420F}" type="presParOf" srcId="{51236DD4-4A95-4873-B7AC-D8FA23F3FFCA}" destId="{80DF9894-93EB-4D87-A448-9083BEB3D116}" srcOrd="1" destOrd="0" presId="urn:microsoft.com/office/officeart/2005/8/layout/radial6"/>
    <dgm:cxn modelId="{F39B110C-E266-4EC6-B2AF-AC8A68F3AE05}" type="presParOf" srcId="{51236DD4-4A95-4873-B7AC-D8FA23F3FFCA}" destId="{5552A93B-5585-4324-A31E-B19984CB55AF}" srcOrd="2" destOrd="0" presId="urn:microsoft.com/office/officeart/2005/8/layout/radial6"/>
    <dgm:cxn modelId="{D11005D5-C808-4A2C-A85A-1CBF65464F61}" type="presParOf" srcId="{51236DD4-4A95-4873-B7AC-D8FA23F3FFCA}" destId="{66E05551-BB49-48F8-9147-B2FC6C6306DC}" srcOrd="3" destOrd="0" presId="urn:microsoft.com/office/officeart/2005/8/layout/radial6"/>
    <dgm:cxn modelId="{13520C7A-20CB-4FC9-94BC-AC64E9FB9AF1}" type="presParOf" srcId="{51236DD4-4A95-4873-B7AC-D8FA23F3FFCA}" destId="{F48B3EAD-28B3-46C9-9D18-A32194BF87DE}" srcOrd="4" destOrd="0" presId="urn:microsoft.com/office/officeart/2005/8/layout/radial6"/>
    <dgm:cxn modelId="{DB34E294-D8BC-4517-8CEE-912B03590E57}" type="presParOf" srcId="{51236DD4-4A95-4873-B7AC-D8FA23F3FFCA}" destId="{31CF7692-F153-45E3-A14F-622DE07F544A}" srcOrd="5" destOrd="0" presId="urn:microsoft.com/office/officeart/2005/8/layout/radial6"/>
    <dgm:cxn modelId="{ECD71C8C-BCCA-4682-8A52-DD597AC752B4}" type="presParOf" srcId="{51236DD4-4A95-4873-B7AC-D8FA23F3FFCA}" destId="{580DF8AD-69C4-466A-B4EE-B576A54457BB}" srcOrd="6" destOrd="0" presId="urn:microsoft.com/office/officeart/2005/8/layout/radial6"/>
    <dgm:cxn modelId="{DB34509E-1FCF-43B2-8279-5EA01AD33CD1}" type="presParOf" srcId="{51236DD4-4A95-4873-B7AC-D8FA23F3FFCA}" destId="{39AB2660-0545-4250-9923-E24CD045C416}" srcOrd="7" destOrd="0" presId="urn:microsoft.com/office/officeart/2005/8/layout/radial6"/>
    <dgm:cxn modelId="{6AB5AF02-916F-4C0A-B80D-31F1869FBD56}" type="presParOf" srcId="{51236DD4-4A95-4873-B7AC-D8FA23F3FFCA}" destId="{929B3039-007A-4598-952C-97621512E4F8}" srcOrd="8" destOrd="0" presId="urn:microsoft.com/office/officeart/2005/8/layout/radial6"/>
    <dgm:cxn modelId="{3D39CE8A-46EE-42E5-A9A8-1DF440FF5046}" type="presParOf" srcId="{51236DD4-4A95-4873-B7AC-D8FA23F3FFCA}" destId="{428DB9FC-2831-41A4-925F-3DCEA124DD11}" srcOrd="9" destOrd="0" presId="urn:microsoft.com/office/officeart/2005/8/layout/radial6"/>
    <dgm:cxn modelId="{B52D4900-903E-4A42-98F1-7AA1F3537FEE}" type="presParOf" srcId="{51236DD4-4A95-4873-B7AC-D8FA23F3FFCA}" destId="{0102A7BC-AE70-4982-B491-906B95830604}" srcOrd="10" destOrd="0" presId="urn:microsoft.com/office/officeart/2005/8/layout/radial6"/>
    <dgm:cxn modelId="{561584E9-440D-452A-AE61-1F001C020AB7}" type="presParOf" srcId="{51236DD4-4A95-4873-B7AC-D8FA23F3FFCA}" destId="{4B5EFBE4-3909-4CE4-9066-42E324586E5E}" srcOrd="11" destOrd="0" presId="urn:microsoft.com/office/officeart/2005/8/layout/radial6"/>
    <dgm:cxn modelId="{D5CAE99A-2B5E-47B2-9B4D-FF1246B88A49}" type="presParOf" srcId="{51236DD4-4A95-4873-B7AC-D8FA23F3FFCA}" destId="{57A0120A-417A-4702-AC69-5F24A008DE5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A0120A-417A-4702-AC69-5F24A008DE53}">
      <dsp:nvSpPr>
        <dsp:cNvPr id="0" name=""/>
        <dsp:cNvSpPr/>
      </dsp:nvSpPr>
      <dsp:spPr>
        <a:xfrm>
          <a:off x="1582269" y="510374"/>
          <a:ext cx="3712219" cy="3712219"/>
        </a:xfrm>
        <a:prstGeom prst="blockArc">
          <a:avLst>
            <a:gd name="adj1" fmla="val 10713180"/>
            <a:gd name="adj2" fmla="val 16974207"/>
            <a:gd name="adj3" fmla="val 464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8DB9FC-2831-41A4-925F-3DCEA124DD11}">
      <dsp:nvSpPr>
        <dsp:cNvPr id="0" name=""/>
        <dsp:cNvSpPr/>
      </dsp:nvSpPr>
      <dsp:spPr>
        <a:xfrm>
          <a:off x="1582269" y="601941"/>
          <a:ext cx="3712219" cy="3712219"/>
        </a:xfrm>
        <a:prstGeom prst="blockArc">
          <a:avLst>
            <a:gd name="adj1" fmla="val 4625793"/>
            <a:gd name="adj2" fmla="val 10886820"/>
            <a:gd name="adj3" fmla="val 464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0DF8AD-69C4-466A-B4EE-B576A54457BB}">
      <dsp:nvSpPr>
        <dsp:cNvPr id="0" name=""/>
        <dsp:cNvSpPr/>
      </dsp:nvSpPr>
      <dsp:spPr>
        <a:xfrm>
          <a:off x="2392008" y="601941"/>
          <a:ext cx="3712219" cy="3712219"/>
        </a:xfrm>
        <a:prstGeom prst="blockArc">
          <a:avLst>
            <a:gd name="adj1" fmla="val 21513180"/>
            <a:gd name="adj2" fmla="val 6174207"/>
            <a:gd name="adj3" fmla="val 464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E05551-BB49-48F8-9147-B2FC6C6306DC}">
      <dsp:nvSpPr>
        <dsp:cNvPr id="0" name=""/>
        <dsp:cNvSpPr/>
      </dsp:nvSpPr>
      <dsp:spPr>
        <a:xfrm>
          <a:off x="2392008" y="510374"/>
          <a:ext cx="3712219" cy="3712219"/>
        </a:xfrm>
        <a:prstGeom prst="blockArc">
          <a:avLst>
            <a:gd name="adj1" fmla="val 15425793"/>
            <a:gd name="adj2" fmla="val 86820"/>
            <a:gd name="adj3" fmla="val 464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FCCDA9-5381-4F2A-8770-3CA1ED1F0D2B}">
      <dsp:nvSpPr>
        <dsp:cNvPr id="0" name=""/>
        <dsp:cNvSpPr/>
      </dsp:nvSpPr>
      <dsp:spPr>
        <a:xfrm>
          <a:off x="2674439" y="1557858"/>
          <a:ext cx="2394618" cy="170881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Aprendizagem mais </a:t>
          </a:r>
          <a:r>
            <a:rPr lang="pt-PT" sz="2000" b="1" kern="1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efetiva</a:t>
          </a:r>
          <a:endParaRPr lang="pt-PT" sz="20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025123" y="1808109"/>
        <a:ext cx="1693250" cy="1208316"/>
      </dsp:txXfrm>
    </dsp:sp>
    <dsp:sp modelId="{80DF9894-93EB-4D87-A448-9083BEB3D116}">
      <dsp:nvSpPr>
        <dsp:cNvPr id="0" name=""/>
        <dsp:cNvSpPr/>
      </dsp:nvSpPr>
      <dsp:spPr>
        <a:xfrm>
          <a:off x="2952996" y="1134"/>
          <a:ext cx="1780503" cy="119617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Discussão orientada</a:t>
          </a:r>
          <a:endParaRPr lang="pt-PT" sz="16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213745" y="176309"/>
        <a:ext cx="1259005" cy="845823"/>
      </dsp:txXfrm>
    </dsp:sp>
    <dsp:sp modelId="{F48B3EAD-28B3-46C9-9D18-A32194BF87DE}">
      <dsp:nvSpPr>
        <dsp:cNvPr id="0" name=""/>
        <dsp:cNvSpPr/>
      </dsp:nvSpPr>
      <dsp:spPr>
        <a:xfrm>
          <a:off x="5136405" y="1814181"/>
          <a:ext cx="1848362" cy="119617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Estímulo da curiosidade</a:t>
          </a:r>
          <a:endParaRPr lang="pt-PT" sz="16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5407091" y="1989356"/>
        <a:ext cx="1306990" cy="845823"/>
      </dsp:txXfrm>
    </dsp:sp>
    <dsp:sp modelId="{39AB2660-0545-4250-9923-E24CD045C416}">
      <dsp:nvSpPr>
        <dsp:cNvPr id="0" name=""/>
        <dsp:cNvSpPr/>
      </dsp:nvSpPr>
      <dsp:spPr>
        <a:xfrm>
          <a:off x="3005974" y="3627228"/>
          <a:ext cx="1674546" cy="119617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Estruturação de raciocínio</a:t>
          </a:r>
          <a:endParaRPr lang="pt-PT" sz="16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251206" y="3802403"/>
        <a:ext cx="1184082" cy="845823"/>
      </dsp:txXfrm>
    </dsp:sp>
    <dsp:sp modelId="{0102A7BC-AE70-4982-B491-906B95830604}">
      <dsp:nvSpPr>
        <dsp:cNvPr id="0" name=""/>
        <dsp:cNvSpPr/>
      </dsp:nvSpPr>
      <dsp:spPr>
        <a:xfrm>
          <a:off x="648079" y="1814181"/>
          <a:ext cx="1955659" cy="119617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Levantamento e recolha de hipóteses</a:t>
          </a:r>
          <a:endParaRPr lang="pt-PT" sz="16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934479" y="1989356"/>
        <a:ext cx="1382859" cy="845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29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70875-E729-438F-AD64-DA10B3256A5A}" type="datetimeFigureOut">
              <a:rPr lang="pt-PT" smtClean="0"/>
              <a:pPr/>
              <a:t>27-04-2013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C85B3-BB92-4040-8F52-E774985663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/viewform?formkey=dE5FaDBFS2RGMTVhTTk2YUx5amxHTVE6M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3.bp.blogspot.com/-wPKchEP6Mwk/TWJtM6qHltI/AAAAAAAAB5o/z7S40RoVPVM/s1600/popeye+00.jpg" TargetMode="External"/><Relationship Id="rId7" Type="http://schemas.openxmlformats.org/officeDocument/2006/relationships/image" Target="http://www.eselx.ipl.pt/Eselx/Portals/0/Arquimedes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http://portal.belezarevelada.com.br/wp-content/uploads/2011/09/vision.jpg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het.colorado.edu/pt_BR/simulation/buoyancy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3312367"/>
          </a:xfrm>
        </p:spPr>
        <p:txBody>
          <a:bodyPr>
            <a:normAutofit/>
          </a:bodyPr>
          <a:lstStyle/>
          <a:p>
            <a:r>
              <a:rPr lang="pt-PT" sz="5000" b="1" dirty="0">
                <a:solidFill>
                  <a:schemeClr val="bg2"/>
                </a:solidFill>
              </a:rPr>
              <a:t>Princípio de Arquimedes</a:t>
            </a:r>
            <a:r>
              <a:rPr lang="pt-PT" sz="5000" dirty="0">
                <a:solidFill>
                  <a:schemeClr val="bg2"/>
                </a:solidFill>
              </a:rPr>
              <a:t/>
            </a:r>
            <a:br>
              <a:rPr lang="pt-PT" sz="5000" dirty="0">
                <a:solidFill>
                  <a:schemeClr val="bg2"/>
                </a:solidFill>
              </a:rPr>
            </a:br>
            <a:r>
              <a:rPr lang="pt-PT" dirty="0" smtClean="0">
                <a:solidFill>
                  <a:schemeClr val="bg2"/>
                </a:solidFill>
              </a:rPr>
              <a:t/>
            </a:r>
            <a:br>
              <a:rPr lang="pt-PT" dirty="0" smtClean="0">
                <a:solidFill>
                  <a:schemeClr val="bg2"/>
                </a:solidFill>
              </a:rPr>
            </a:br>
            <a:r>
              <a:rPr lang="pt-PT" sz="4000" dirty="0" smtClean="0">
                <a:solidFill>
                  <a:schemeClr val="bg2"/>
                </a:solidFill>
              </a:rPr>
              <a:t>“</a:t>
            </a:r>
            <a:r>
              <a:rPr lang="pt-PT" sz="4000" dirty="0">
                <a:solidFill>
                  <a:schemeClr val="bg2"/>
                </a:solidFill>
              </a:rPr>
              <a:t>Por que razão, dentro de água, sou tão forte como o </a:t>
            </a:r>
            <a:r>
              <a:rPr lang="pt-PT" sz="4000" i="1" dirty="0">
                <a:solidFill>
                  <a:schemeClr val="bg2"/>
                </a:solidFill>
              </a:rPr>
              <a:t>“</a:t>
            </a:r>
            <a:r>
              <a:rPr lang="pt-PT" sz="4000" i="1" dirty="0" err="1">
                <a:solidFill>
                  <a:schemeClr val="bg2"/>
                </a:solidFill>
              </a:rPr>
              <a:t>Popeye</a:t>
            </a:r>
            <a:r>
              <a:rPr lang="pt-PT" sz="4000" i="1" dirty="0">
                <a:solidFill>
                  <a:schemeClr val="bg2"/>
                </a:solidFill>
              </a:rPr>
              <a:t>”</a:t>
            </a:r>
            <a:r>
              <a:rPr lang="pt-PT" sz="4000" dirty="0">
                <a:solidFill>
                  <a:schemeClr val="bg2"/>
                </a:solidFill>
              </a:rPr>
              <a:t>?”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0" y="6453336"/>
            <a:ext cx="910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2"/>
                </a:solidFill>
              </a:rPr>
              <a:t>Joana Barros de Araújo Correia </a:t>
            </a:r>
            <a:r>
              <a:rPr lang="pt-PT" sz="2000" b="1" dirty="0" smtClean="0">
                <a:solidFill>
                  <a:schemeClr val="bg2"/>
                </a:solidFill>
              </a:rPr>
              <a:t>| </a:t>
            </a:r>
            <a:r>
              <a:rPr lang="pt-PT" sz="1400" b="1" dirty="0" smtClean="0">
                <a:solidFill>
                  <a:schemeClr val="bg2"/>
                </a:solidFill>
              </a:rPr>
              <a:t>Agrupamento </a:t>
            </a:r>
            <a:r>
              <a:rPr lang="pt-PT" sz="1400" b="1" dirty="0">
                <a:solidFill>
                  <a:schemeClr val="bg2"/>
                </a:solidFill>
              </a:rPr>
              <a:t>de Escolas Dr. José Leite de </a:t>
            </a:r>
            <a:r>
              <a:rPr lang="pt-PT" sz="1400" b="1" dirty="0" smtClean="0">
                <a:solidFill>
                  <a:schemeClr val="bg2"/>
                </a:solidFill>
              </a:rPr>
              <a:t>Vasconcelos </a:t>
            </a:r>
            <a:r>
              <a:rPr lang="pt-PT" sz="1600" b="1" dirty="0" smtClean="0">
                <a:solidFill>
                  <a:schemeClr val="bg2"/>
                </a:solidFill>
              </a:rPr>
              <a:t>| </a:t>
            </a:r>
            <a:r>
              <a:rPr lang="pt-PT" sz="1400" b="1" dirty="0" smtClean="0">
                <a:solidFill>
                  <a:schemeClr val="bg2"/>
                </a:solidFill>
              </a:rPr>
              <a:t>Tarouca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01008"/>
            <a:ext cx="2771800" cy="2689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0340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b="1" dirty="0" smtClean="0">
                <a:solidFill>
                  <a:schemeClr val="bg1">
                    <a:lumMod val="95000"/>
                  </a:schemeClr>
                </a:solidFill>
              </a:rPr>
              <a:t>A melhorar…</a:t>
            </a:r>
            <a:endParaRPr lang="pt-PT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23528" y="2366878"/>
            <a:ext cx="87129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Elaboração </a:t>
            </a:r>
            <a:r>
              <a:rPr lang="pt-PT" dirty="0">
                <a:solidFill>
                  <a:schemeClr val="bg1"/>
                </a:solidFill>
              </a:rPr>
              <a:t>de uma </a:t>
            </a:r>
            <a:r>
              <a:rPr lang="pt-PT" i="1" dirty="0" err="1">
                <a:solidFill>
                  <a:schemeClr val="bg1"/>
                </a:solidFill>
              </a:rPr>
              <a:t>webquest</a:t>
            </a:r>
            <a:r>
              <a:rPr lang="pt-PT" dirty="0">
                <a:solidFill>
                  <a:schemeClr val="bg1"/>
                </a:solidFill>
              </a:rPr>
              <a:t> online, de modo a estruturar toda a informação acerca da mesma, assim como a reduzir o consumo de papel. </a:t>
            </a:r>
            <a:endParaRPr lang="pt-PT" dirty="0" smtClean="0">
              <a:solidFill>
                <a:schemeClr val="bg1"/>
              </a:solidFill>
            </a:endParaRPr>
          </a:p>
          <a:p>
            <a:endParaRPr lang="pt-PT" dirty="0" smtClean="0">
              <a:solidFill>
                <a:schemeClr val="bg1"/>
              </a:solidFill>
            </a:endParaRPr>
          </a:p>
          <a:p>
            <a:endParaRPr lang="pt-PT" dirty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</a:rPr>
              <a:t>	Sugere-se </a:t>
            </a:r>
            <a:r>
              <a:rPr lang="pt-PT" dirty="0">
                <a:solidFill>
                  <a:schemeClr val="bg1"/>
                </a:solidFill>
              </a:rPr>
              <a:t>uma subdivisão em quatro partes: introdução (envolvimento do aluno </a:t>
            </a:r>
            <a:r>
              <a:rPr lang="pt-PT" dirty="0" smtClean="0">
                <a:solidFill>
                  <a:schemeClr val="bg1"/>
                </a:solidFill>
              </a:rPr>
              <a:t>	no </a:t>
            </a:r>
            <a:r>
              <a:rPr lang="pt-PT" dirty="0">
                <a:solidFill>
                  <a:schemeClr val="bg1"/>
                </a:solidFill>
              </a:rPr>
              <a:t>contexto problema), demonstração experimental, simulação online e </a:t>
            </a:r>
            <a:r>
              <a:rPr lang="pt-PT" dirty="0" smtClean="0">
                <a:solidFill>
                  <a:schemeClr val="bg1"/>
                </a:solidFill>
              </a:rPr>
              <a:t>	conclusões </a:t>
            </a:r>
            <a:r>
              <a:rPr lang="pt-PT" dirty="0">
                <a:solidFill>
                  <a:schemeClr val="bg1"/>
                </a:solidFill>
              </a:rPr>
              <a:t>e/ou exercícios de aplicação (cálculo e resposta aberta). </a:t>
            </a:r>
            <a:endParaRPr lang="pt-PT" dirty="0" smtClean="0">
              <a:solidFill>
                <a:schemeClr val="bg1"/>
              </a:solidFill>
            </a:endParaRPr>
          </a:p>
          <a:p>
            <a:endParaRPr lang="pt-PT" dirty="0">
              <a:solidFill>
                <a:schemeClr val="bg1"/>
              </a:solidFill>
            </a:endParaRPr>
          </a:p>
          <a:p>
            <a:endParaRPr lang="pt-PT" dirty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</a:rPr>
              <a:t>		Caso </a:t>
            </a:r>
            <a:r>
              <a:rPr lang="pt-PT" dirty="0">
                <a:solidFill>
                  <a:schemeClr val="bg1"/>
                </a:solidFill>
              </a:rPr>
              <a:t>esteja disponível uma plataforma </a:t>
            </a:r>
            <a:r>
              <a:rPr lang="pt-PT" i="1" dirty="0" err="1">
                <a:solidFill>
                  <a:schemeClr val="bg1"/>
                </a:solidFill>
              </a:rPr>
              <a:t>Moodle</a:t>
            </a:r>
            <a:r>
              <a:rPr lang="pt-PT" dirty="0">
                <a:solidFill>
                  <a:schemeClr val="bg1"/>
                </a:solidFill>
              </a:rPr>
              <a:t>, a mesma estratégia </a:t>
            </a:r>
            <a:r>
              <a:rPr lang="pt-PT" dirty="0" smtClean="0">
                <a:solidFill>
                  <a:schemeClr val="bg1"/>
                </a:solidFill>
              </a:rPr>
              <a:t>			pode </a:t>
            </a:r>
            <a:r>
              <a:rPr lang="pt-PT" dirty="0">
                <a:solidFill>
                  <a:schemeClr val="bg1"/>
                </a:solidFill>
              </a:rPr>
              <a:t>ser </a:t>
            </a:r>
            <a:r>
              <a:rPr lang="pt-PT" dirty="0" smtClean="0">
                <a:solidFill>
                  <a:schemeClr val="bg1"/>
                </a:solidFill>
              </a:rPr>
              <a:t>delineada, de forma a que toda </a:t>
            </a:r>
            <a:r>
              <a:rPr lang="pt-PT" dirty="0">
                <a:solidFill>
                  <a:schemeClr val="bg1"/>
                </a:solidFill>
              </a:rPr>
              <a:t>a informação se torna mais </a:t>
            </a:r>
            <a:r>
              <a:rPr lang="pt-PT" dirty="0" smtClean="0">
                <a:solidFill>
                  <a:schemeClr val="bg1"/>
                </a:solidFill>
              </a:rPr>
              <a:t>			acessível </a:t>
            </a:r>
            <a:r>
              <a:rPr lang="pt-PT" dirty="0">
                <a:solidFill>
                  <a:schemeClr val="bg1"/>
                </a:solidFill>
              </a:rPr>
              <a:t>e sistematizada. </a:t>
            </a:r>
          </a:p>
          <a:p>
            <a:endParaRPr lang="pt-PT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3100" y="0"/>
            <a:ext cx="2120900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2080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pt-PT" b="1" dirty="0" smtClean="0">
                <a:solidFill>
                  <a:schemeClr val="bg1">
                    <a:lumMod val="95000"/>
                  </a:schemeClr>
                </a:solidFill>
              </a:rPr>
              <a:t>Avaliação</a:t>
            </a:r>
            <a:endParaRPr lang="pt-PT" b="1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30992360"/>
              </p:ext>
            </p:extLst>
          </p:nvPr>
        </p:nvGraphicFramePr>
        <p:xfrm>
          <a:off x="251522" y="1484784"/>
          <a:ext cx="8575115" cy="513413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67449"/>
                <a:gridCol w="6662691"/>
                <a:gridCol w="248995"/>
                <a:gridCol w="248995"/>
                <a:gridCol w="248995"/>
                <a:gridCol w="248995"/>
                <a:gridCol w="248995"/>
              </a:tblGrid>
              <a:tr h="226298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2200" dirty="0" smtClean="0">
                          <a:effectLst/>
                        </a:rPr>
                        <a:t>Critérios </a:t>
                      </a:r>
                      <a:r>
                        <a:rPr lang="pt-PT" sz="2200" dirty="0">
                          <a:effectLst/>
                        </a:rPr>
                        <a:t>de avaliação</a:t>
                      </a:r>
                      <a:endParaRPr lang="pt-PT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 anchor="ctr"/>
                </a:tc>
                <a:tc rowSpan="2"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Avaliação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226298">
                <a:tc gridSpan="2"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1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2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3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4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5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26298">
                <a:tc rowSpan="4"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>
                          <a:effectLst/>
                        </a:rPr>
                        <a:t>1ª Parte</a:t>
                      </a:r>
                      <a:endParaRPr lang="pt-PT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 vert="vert2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 smtClean="0">
                          <a:effectLst/>
                        </a:rPr>
                        <a:t>Demonstra interesse em participar </a:t>
                      </a:r>
                      <a:endParaRPr lang="pt-P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452596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effectLst/>
                        </a:rPr>
                        <a:t>Coopera com os outros em grupo e participa plenamente nas </a:t>
                      </a:r>
                      <a:r>
                        <a:rPr lang="pt-PT" sz="1600" dirty="0" err="1">
                          <a:effectLst/>
                        </a:rPr>
                        <a:t>atividades</a:t>
                      </a:r>
                      <a:endParaRPr lang="pt-P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452596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effectLst/>
                        </a:rPr>
                        <a:t>Apresenta uma previsão / hipótese apropriada</a:t>
                      </a:r>
                      <a:endParaRPr lang="pt-P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452596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effectLst/>
                        </a:rPr>
                        <a:t>Demonstra pensamento criativo / processo de resolução de problemas</a:t>
                      </a:r>
                      <a:endParaRPr lang="pt-P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452596">
                <a:tc rowSpan="6"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2000" dirty="0">
                          <a:effectLst/>
                        </a:rPr>
                        <a:t>2ª Parte</a:t>
                      </a:r>
                      <a:endParaRPr lang="pt-PT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 vert="vert2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effectLst/>
                        </a:rPr>
                        <a:t>Realiza a investigação de acordo com as instruções ou procedimento criado</a:t>
                      </a:r>
                      <a:endParaRPr lang="pt-P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452596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effectLst/>
                        </a:rPr>
                        <a:t>Regista observações / dados recolhidos de forma apropriada</a:t>
                      </a:r>
                      <a:endParaRPr lang="pt-P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452596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 smtClean="0">
                          <a:effectLst/>
                        </a:rPr>
                        <a:t>Retira conclusões apropriadas relacionadas com a investigação / questões científicas</a:t>
                      </a:r>
                      <a:endParaRPr lang="pt-P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452596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effectLst/>
                        </a:rPr>
                        <a:t>Responde às questões com um nível cognitivo adequado</a:t>
                      </a:r>
                      <a:endParaRPr lang="pt-P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26298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 smtClean="0">
                          <a:effectLst/>
                        </a:rPr>
                        <a:t>Utiliza linguagem científica apropriada</a:t>
                      </a:r>
                      <a:endParaRPr lang="pt-P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452596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effectLst/>
                        </a:rPr>
                        <a:t>Demonstra aquisição de conhecimento e compreensão da matéria</a:t>
                      </a:r>
                      <a:endParaRPr lang="pt-P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effectLst/>
                        </a:rPr>
                        <a:t> </a:t>
                      </a:r>
                      <a:endParaRPr lang="pt-P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966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428868"/>
            <a:ext cx="807249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Dado que a utilização do módulo PARSEL se trata de uma metodologia de resolução de problemas, foi construído um inquérito online de modo a avaliar as atitudes dos alunos perante a </a:t>
            </a:r>
            <a:r>
              <a:rPr kumimoji="0" lang="pt-PT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atividade</a:t>
            </a: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realizada e a química em geral, disponível em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  <a:hlinkClick r:id="rId2"/>
              </a:rPr>
              <a:t>https://docs.google.com/spreadsheet/viewform?formkey=dE5FaDBFS2RGMTVhTTk2YUx5amxHTVE6MQ#gid=0</a:t>
            </a:r>
            <a:endParaRPr kumimoji="0" lang="pt-PT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pt-PT" b="1" dirty="0" smtClean="0">
                <a:solidFill>
                  <a:schemeClr val="bg1">
                    <a:lumMod val="95000"/>
                  </a:schemeClr>
                </a:solidFill>
              </a:rPr>
              <a:t>Avaliação</a:t>
            </a:r>
            <a:endParaRPr lang="pt-PT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0"/>
            <a:ext cx="2123728" cy="2060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824" y="274638"/>
            <a:ext cx="8229600" cy="1143000"/>
          </a:xfrm>
        </p:spPr>
        <p:txBody>
          <a:bodyPr/>
          <a:lstStyle/>
          <a:p>
            <a:pPr algn="l"/>
            <a:r>
              <a:rPr lang="pt-PT" b="1" dirty="0" err="1" smtClean="0">
                <a:solidFill>
                  <a:schemeClr val="bg2"/>
                </a:solidFill>
              </a:rPr>
              <a:t>Objetivos</a:t>
            </a:r>
            <a:endParaRPr lang="pt-PT" b="1" dirty="0">
              <a:solidFill>
                <a:schemeClr val="bg2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611560" y="2322453"/>
            <a:ext cx="792088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3000" dirty="0">
                <a:solidFill>
                  <a:schemeClr val="bg1"/>
                </a:solidFill>
              </a:rPr>
              <a:t>Efectuar previsões/formular </a:t>
            </a:r>
            <a:r>
              <a:rPr lang="pt-PT" sz="3000" dirty="0" smtClean="0">
                <a:solidFill>
                  <a:schemeClr val="bg1"/>
                </a:solidFill>
              </a:rPr>
              <a:t>hipóteses</a:t>
            </a:r>
          </a:p>
          <a:p>
            <a:pPr>
              <a:lnSpc>
                <a:spcPct val="150000"/>
              </a:lnSpc>
            </a:pPr>
            <a:r>
              <a:rPr lang="pt-PT" sz="3000" dirty="0" smtClean="0">
                <a:solidFill>
                  <a:schemeClr val="bg1"/>
                </a:solidFill>
              </a:rPr>
              <a:t>	Executar </a:t>
            </a:r>
            <a:r>
              <a:rPr lang="pt-PT" sz="3000" dirty="0">
                <a:solidFill>
                  <a:schemeClr val="bg1"/>
                </a:solidFill>
              </a:rPr>
              <a:t>uma experiência </a:t>
            </a:r>
            <a:r>
              <a:rPr lang="pt-PT" sz="3000" dirty="0" smtClean="0">
                <a:solidFill>
                  <a:schemeClr val="bg1"/>
                </a:solidFill>
              </a:rPr>
              <a:t>virtual</a:t>
            </a:r>
          </a:p>
          <a:p>
            <a:pPr>
              <a:lnSpc>
                <a:spcPct val="150000"/>
              </a:lnSpc>
            </a:pPr>
            <a:r>
              <a:rPr lang="pt-PT" sz="3000" dirty="0" smtClean="0">
                <a:solidFill>
                  <a:schemeClr val="bg1"/>
                </a:solidFill>
              </a:rPr>
              <a:t>		Recolher </a:t>
            </a:r>
            <a:r>
              <a:rPr lang="pt-PT" sz="3000" dirty="0">
                <a:solidFill>
                  <a:schemeClr val="bg1"/>
                </a:solidFill>
              </a:rPr>
              <a:t>dados/registar </a:t>
            </a:r>
            <a:r>
              <a:rPr lang="pt-PT" sz="3000" dirty="0" smtClean="0">
                <a:solidFill>
                  <a:schemeClr val="bg1"/>
                </a:solidFill>
              </a:rPr>
              <a:t>observações</a:t>
            </a:r>
          </a:p>
          <a:p>
            <a:pPr>
              <a:lnSpc>
                <a:spcPct val="150000"/>
              </a:lnSpc>
            </a:pPr>
            <a:r>
              <a:rPr lang="pt-PT" sz="3000" dirty="0" smtClean="0">
                <a:solidFill>
                  <a:schemeClr val="bg1"/>
                </a:solidFill>
              </a:rPr>
              <a:t>			Explicar resultados</a:t>
            </a:r>
          </a:p>
          <a:p>
            <a:pPr>
              <a:lnSpc>
                <a:spcPct val="150000"/>
              </a:lnSpc>
            </a:pPr>
            <a:r>
              <a:rPr lang="pt-PT" sz="3000" dirty="0" smtClean="0">
                <a:solidFill>
                  <a:schemeClr val="bg1"/>
                </a:solidFill>
              </a:rPr>
              <a:t>				Discussão </a:t>
            </a:r>
            <a:r>
              <a:rPr lang="pt-PT" sz="3000" dirty="0">
                <a:solidFill>
                  <a:schemeClr val="bg1"/>
                </a:solidFill>
              </a:rPr>
              <a:t>de </a:t>
            </a:r>
            <a:r>
              <a:rPr lang="pt-PT" sz="3000" dirty="0" smtClean="0">
                <a:solidFill>
                  <a:schemeClr val="bg1"/>
                </a:solidFill>
              </a:rPr>
              <a:t>grupo  </a:t>
            </a:r>
            <a:endParaRPr lang="pt-PT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179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824" y="274638"/>
            <a:ext cx="8229600" cy="1143000"/>
          </a:xfrm>
        </p:spPr>
        <p:txBody>
          <a:bodyPr/>
          <a:lstStyle/>
          <a:p>
            <a:pPr algn="l"/>
            <a:r>
              <a:rPr lang="pt-PT" b="1" dirty="0" smtClean="0">
                <a:solidFill>
                  <a:schemeClr val="bg2"/>
                </a:solidFill>
              </a:rPr>
              <a:t>Contextualização</a:t>
            </a:r>
            <a:endParaRPr lang="pt-PT" b="1" dirty="0">
              <a:solidFill>
                <a:schemeClr val="bg2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395536" y="1390124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600" i="1" dirty="0">
                <a:solidFill>
                  <a:schemeClr val="bg1"/>
                </a:solidFill>
              </a:rPr>
              <a:t>Com certeza que já reparaste que dentro de água consegues pegar em objectos muito pesados e que no exterior seria, praticamente, impossível! Será que todos somos pequenos heróis como “</a:t>
            </a:r>
            <a:r>
              <a:rPr lang="pt-PT" sz="1600" i="1" dirty="0" err="1">
                <a:solidFill>
                  <a:schemeClr val="bg1"/>
                </a:solidFill>
              </a:rPr>
              <a:t>Popeye</a:t>
            </a:r>
            <a:r>
              <a:rPr lang="pt-PT" sz="1600" i="1" dirty="0">
                <a:solidFill>
                  <a:schemeClr val="bg1"/>
                </a:solidFill>
              </a:rPr>
              <a:t>”? Estará o segredo nos espinafres? </a:t>
            </a:r>
          </a:p>
          <a:p>
            <a:endParaRPr lang="pt-PT" sz="1600" i="1" dirty="0" smtClean="0">
              <a:solidFill>
                <a:schemeClr val="bg1"/>
              </a:solidFill>
            </a:endParaRPr>
          </a:p>
          <a:p>
            <a:r>
              <a:rPr lang="pt-PT" sz="1600" i="1" dirty="0" smtClean="0">
                <a:solidFill>
                  <a:schemeClr val="bg1"/>
                </a:solidFill>
              </a:rPr>
              <a:t>Com </a:t>
            </a:r>
            <a:r>
              <a:rPr lang="pt-PT" sz="1600" i="1" dirty="0">
                <a:solidFill>
                  <a:schemeClr val="bg1"/>
                </a:solidFill>
              </a:rPr>
              <a:t>certeza que também já observaste grandes navios no mar e pensaste como é possível que, mesmo sendo feitos de ferro, eles não afundem!!!    </a:t>
            </a:r>
          </a:p>
          <a:p>
            <a:endParaRPr lang="pt-PT" sz="1600" i="1" dirty="0" smtClean="0">
              <a:solidFill>
                <a:schemeClr val="bg1"/>
              </a:solidFill>
            </a:endParaRPr>
          </a:p>
          <a:p>
            <a:r>
              <a:rPr lang="pt-PT" sz="1600" i="1" dirty="0" smtClean="0">
                <a:solidFill>
                  <a:schemeClr val="bg1"/>
                </a:solidFill>
              </a:rPr>
              <a:t>E </a:t>
            </a:r>
            <a:r>
              <a:rPr lang="pt-PT" sz="1600" i="1" dirty="0">
                <a:solidFill>
                  <a:schemeClr val="bg1"/>
                </a:solidFill>
              </a:rPr>
              <a:t>quanto a Arquimedes à expressão “Eureka”? Já ouviste falar? Em que situação? </a:t>
            </a:r>
          </a:p>
          <a:p>
            <a:endParaRPr lang="pt-PT" sz="1600" i="1" dirty="0" smtClean="0">
              <a:solidFill>
                <a:schemeClr val="bg1"/>
              </a:solidFill>
            </a:endParaRPr>
          </a:p>
          <a:p>
            <a:r>
              <a:rPr lang="pt-PT" sz="1600" i="1" dirty="0" smtClean="0">
                <a:solidFill>
                  <a:schemeClr val="bg1"/>
                </a:solidFill>
              </a:rPr>
              <a:t>…</a:t>
            </a:r>
          </a:p>
        </p:txBody>
      </p:sp>
      <p:pic>
        <p:nvPicPr>
          <p:cNvPr id="2051" name="Picture 3" descr="http://3.bp.blogspot.com/-wPKchEP6Mwk/TWJtM6qHltI/AAAAAAAAB5o/z7S40RoVPVM/s1600/popeye+00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7816" y="3885368"/>
            <a:ext cx="2112056" cy="2783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portal.belezarevelada.com.br/wp-content/uploads/2011/09/vision.jpg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535"/>
          <a:stretch>
            <a:fillRect/>
          </a:stretch>
        </p:blipFill>
        <p:spPr bwMode="auto">
          <a:xfrm>
            <a:off x="5843889" y="5115328"/>
            <a:ext cx="2832567" cy="15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http://www.eselx.ipl.pt/Eselx/Portals/0/Arquimedes.JPG"/>
          <p:cNvPicPr>
            <a:picLocks noChangeAspect="1" noChangeArrowheads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45" t="5910" r="6358" b="11829"/>
          <a:stretch>
            <a:fillRect/>
          </a:stretch>
        </p:blipFill>
        <p:spPr bwMode="auto">
          <a:xfrm>
            <a:off x="3562213" y="4432403"/>
            <a:ext cx="2161915" cy="223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4210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824" y="274638"/>
            <a:ext cx="8229600" cy="1143000"/>
          </a:xfrm>
        </p:spPr>
        <p:txBody>
          <a:bodyPr/>
          <a:lstStyle/>
          <a:p>
            <a:pPr algn="l"/>
            <a:r>
              <a:rPr lang="pt-PT" b="1" dirty="0" smtClean="0">
                <a:solidFill>
                  <a:schemeClr val="bg2"/>
                </a:solidFill>
              </a:rPr>
              <a:t>Demonstração Experimental</a:t>
            </a:r>
            <a:endParaRPr lang="pt-P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4716" y="0"/>
            <a:ext cx="2120900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xmlns="" val="3810847224"/>
              </p:ext>
            </p:extLst>
          </p:nvPr>
        </p:nvGraphicFramePr>
        <p:xfrm>
          <a:off x="467544" y="1628800"/>
          <a:ext cx="763284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Oval 5"/>
          <p:cNvSpPr/>
          <p:nvPr/>
        </p:nvSpPr>
        <p:spPr>
          <a:xfrm>
            <a:off x="3131840" y="3068960"/>
            <a:ext cx="2437386" cy="194421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16999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3"/>
            <a:ext cx="2120900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824" y="274638"/>
            <a:ext cx="8229600" cy="1143000"/>
          </a:xfrm>
        </p:spPr>
        <p:txBody>
          <a:bodyPr/>
          <a:lstStyle/>
          <a:p>
            <a:pPr algn="l"/>
            <a:r>
              <a:rPr lang="pt-PT" b="1" dirty="0" smtClean="0">
                <a:solidFill>
                  <a:schemeClr val="bg2"/>
                </a:solidFill>
              </a:rPr>
              <a:t>Simulação online</a:t>
            </a:r>
            <a:endParaRPr lang="pt-PT" b="1" dirty="0">
              <a:solidFill>
                <a:schemeClr val="bg2"/>
              </a:solidFill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24"/>
          <a:stretch>
            <a:fillRect/>
          </a:stretch>
        </p:blipFill>
        <p:spPr bwMode="auto">
          <a:xfrm>
            <a:off x="1886694" y="3635436"/>
            <a:ext cx="4989562" cy="303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Imagem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88" t="7661" r="7568" b="7217"/>
          <a:stretch>
            <a:fillRect/>
          </a:stretch>
        </p:blipFill>
        <p:spPr bwMode="auto">
          <a:xfrm>
            <a:off x="332164" y="2276872"/>
            <a:ext cx="306388" cy="31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3568" y="2033553"/>
            <a:ext cx="819629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  <a:tab pos="539750" algn="l"/>
                <a:tab pos="4051300" algn="l"/>
              </a:tabLst>
            </a:pPr>
            <a:r>
              <a:rPr kumimoji="0" lang="pt-PT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Para consolidar os conteúdos abordados neste módulo e aprender mais um pouco, vamos agora explorar uma simulação computacional.</a:t>
            </a:r>
            <a:endParaRPr kumimoji="0" lang="pt-PT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457200" algn="l"/>
                <a:tab pos="539750" algn="l"/>
                <a:tab pos="4051300" algn="l"/>
              </a:tabLst>
            </a:pPr>
            <a:r>
              <a:rPr kumimoji="0" lang="pt-PT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Abre o browser disponível no teu computador e escreve o seguinte endereço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457200" algn="l"/>
                <a:tab pos="539750" algn="l"/>
                <a:tab pos="4051300" algn="l"/>
              </a:tabLst>
            </a:pPr>
            <a:r>
              <a:rPr kumimoji="0" lang="pt-PT" sz="1600" b="0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  <a:ea typeface="Times New Roman" pitchFamily="18" charset="0"/>
                <a:cs typeface="Times New Roman" pitchFamily="18" charset="0"/>
                <a:hlinkClick r:id="rId5"/>
              </a:rPr>
              <a:t>http://phet.colorado.edu/pt_BR/simulation/buoyancy</a:t>
            </a:r>
            <a:endParaRPr kumimoji="0" lang="pt-PT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457200" algn="l"/>
                <a:tab pos="539750" algn="l"/>
                <a:tab pos="4051300" algn="l"/>
              </a:tabLst>
            </a:pPr>
            <a:r>
              <a:rPr kumimoji="0" lang="pt-PT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Carrega em </a:t>
            </a:r>
            <a:r>
              <a:rPr kumimoji="0" lang="pt-PT" sz="16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Enter</a:t>
            </a:r>
            <a:r>
              <a:rPr kumimoji="0" lang="pt-PT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Vai aparecer no teu monitor a seguinte imagem:</a:t>
            </a:r>
            <a:endParaRPr kumimoji="0" lang="pt-PT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  <a:tab pos="539750" algn="l"/>
                <a:tab pos="4051300" algn="l"/>
              </a:tabLst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020272" y="5985290"/>
            <a:ext cx="439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 smtClean="0">
                <a:solidFill>
                  <a:schemeClr val="bg1"/>
                </a:solidFill>
              </a:rPr>
              <a:t>…</a:t>
            </a:r>
            <a:endParaRPr lang="pt-PT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766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3369" t="7067" b="72876"/>
          <a:stretch/>
        </p:blipFill>
        <p:spPr bwMode="auto">
          <a:xfrm>
            <a:off x="594824" y="292972"/>
            <a:ext cx="753552" cy="14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540" t="89203" r="29452" b="4120"/>
          <a:stretch/>
        </p:blipFill>
        <p:spPr bwMode="auto">
          <a:xfrm>
            <a:off x="1488290" y="1845747"/>
            <a:ext cx="5735974" cy="58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309" r="39966" b="63907"/>
          <a:stretch>
            <a:fillRect/>
          </a:stretch>
        </p:blipFill>
        <p:spPr bwMode="auto">
          <a:xfrm>
            <a:off x="1907704" y="253440"/>
            <a:ext cx="4873702" cy="1461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33" r="88776" b="4257"/>
          <a:stretch>
            <a:fillRect/>
          </a:stretch>
        </p:blipFill>
        <p:spPr bwMode="auto">
          <a:xfrm>
            <a:off x="7367979" y="247252"/>
            <a:ext cx="1193876" cy="186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o 3"/>
          <p:cNvGrpSpPr/>
          <p:nvPr/>
        </p:nvGrpSpPr>
        <p:grpSpPr>
          <a:xfrm>
            <a:off x="628455" y="2872186"/>
            <a:ext cx="4096960" cy="1752291"/>
            <a:chOff x="412431" y="2872186"/>
            <a:chExt cx="4096960" cy="1752291"/>
          </a:xfrm>
        </p:grpSpPr>
        <p:sp>
          <p:nvSpPr>
            <p:cNvPr id="2" name="Oval 1"/>
            <p:cNvSpPr/>
            <p:nvPr/>
          </p:nvSpPr>
          <p:spPr>
            <a:xfrm>
              <a:off x="412431" y="2872186"/>
              <a:ext cx="4096960" cy="1752291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0" name="Rectângulo 19"/>
            <p:cNvSpPr/>
            <p:nvPr/>
          </p:nvSpPr>
          <p:spPr>
            <a:xfrm>
              <a:off x="683568" y="3212975"/>
              <a:ext cx="350664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sz="3600" dirty="0" smtClean="0">
                  <a:solidFill>
                    <a:schemeClr val="bg1"/>
                  </a:solidFill>
                </a:rPr>
                <a:t>Recolha de dados (tabelas)</a:t>
              </a:r>
              <a:endParaRPr lang="pt-PT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upo 4"/>
          <p:cNvGrpSpPr/>
          <p:nvPr/>
        </p:nvGrpSpPr>
        <p:grpSpPr>
          <a:xfrm>
            <a:off x="5148064" y="3212975"/>
            <a:ext cx="3024336" cy="1296145"/>
            <a:chOff x="4932040" y="3212975"/>
            <a:chExt cx="3024336" cy="1296145"/>
          </a:xfrm>
        </p:grpSpPr>
        <p:sp>
          <p:nvSpPr>
            <p:cNvPr id="3" name="Rectângulo arredondado 2"/>
            <p:cNvSpPr/>
            <p:nvPr/>
          </p:nvSpPr>
          <p:spPr>
            <a:xfrm>
              <a:off x="5220072" y="3212975"/>
              <a:ext cx="2520280" cy="129614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1" name="Rectângulo 20"/>
            <p:cNvSpPr/>
            <p:nvPr/>
          </p:nvSpPr>
          <p:spPr>
            <a:xfrm>
              <a:off x="4932040" y="3213217"/>
              <a:ext cx="302433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sz="3600" dirty="0" smtClean="0">
                  <a:solidFill>
                    <a:schemeClr val="bg1"/>
                  </a:solidFill>
                </a:rPr>
                <a:t>Questões orientadas</a:t>
              </a:r>
              <a:endParaRPr lang="pt-PT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CaixaDeTexto 6"/>
          <p:cNvSpPr txBox="1"/>
          <p:nvPr/>
        </p:nvSpPr>
        <p:spPr>
          <a:xfrm>
            <a:off x="4860032" y="3422903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4000" dirty="0" smtClean="0">
                <a:solidFill>
                  <a:schemeClr val="bg2"/>
                </a:solidFill>
              </a:rPr>
              <a:t>+</a:t>
            </a:r>
            <a:endParaRPr lang="pt-PT" sz="4000" dirty="0">
              <a:solidFill>
                <a:schemeClr val="bg2"/>
              </a:solidFill>
            </a:endParaRPr>
          </a:p>
        </p:txBody>
      </p:sp>
      <p:grpSp>
        <p:nvGrpSpPr>
          <p:cNvPr id="24" name="Grupo 23"/>
          <p:cNvGrpSpPr/>
          <p:nvPr/>
        </p:nvGrpSpPr>
        <p:grpSpPr>
          <a:xfrm>
            <a:off x="132772" y="4509120"/>
            <a:ext cx="2711036" cy="1202384"/>
            <a:chOff x="132772" y="4509120"/>
            <a:chExt cx="2711036" cy="1202384"/>
          </a:xfrm>
        </p:grpSpPr>
        <p:sp>
          <p:nvSpPr>
            <p:cNvPr id="15" name="Rectângulo 14"/>
            <p:cNvSpPr/>
            <p:nvPr/>
          </p:nvSpPr>
          <p:spPr>
            <a:xfrm>
              <a:off x="132772" y="5065173"/>
              <a:ext cx="2711036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PT" b="1" dirty="0" smtClean="0">
                  <a:solidFill>
                    <a:schemeClr val="bg1"/>
                  </a:solidFill>
                </a:rPr>
                <a:t>Impulsão (representação e características </a:t>
              </a:r>
              <a:r>
                <a:rPr lang="pt-PT" b="1" dirty="0" err="1" smtClean="0">
                  <a:solidFill>
                    <a:schemeClr val="bg1"/>
                  </a:solidFill>
                </a:rPr>
                <a:t>vetoriais</a:t>
              </a:r>
              <a:r>
                <a:rPr lang="pt-PT" b="1" dirty="0" smtClean="0">
                  <a:solidFill>
                    <a:schemeClr val="bg1"/>
                  </a:solidFill>
                </a:rPr>
                <a:t>)</a:t>
              </a:r>
              <a:endParaRPr lang="pt-PT" b="1" dirty="0">
                <a:solidFill>
                  <a:schemeClr val="bg1"/>
                </a:solidFill>
              </a:endParaRPr>
            </a:p>
          </p:txBody>
        </p:sp>
        <p:cxnSp>
          <p:nvCxnSpPr>
            <p:cNvPr id="8" name="Conexão recta unidireccional 7"/>
            <p:cNvCxnSpPr/>
            <p:nvPr/>
          </p:nvCxnSpPr>
          <p:spPr>
            <a:xfrm flipH="1">
              <a:off x="971600" y="4509120"/>
              <a:ext cx="288032" cy="556053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o 25"/>
          <p:cNvGrpSpPr/>
          <p:nvPr/>
        </p:nvGrpSpPr>
        <p:grpSpPr>
          <a:xfrm>
            <a:off x="1789464" y="4676337"/>
            <a:ext cx="3070568" cy="2024509"/>
            <a:chOff x="1789464" y="4676337"/>
            <a:chExt cx="3070568" cy="2024509"/>
          </a:xfrm>
        </p:grpSpPr>
        <p:sp>
          <p:nvSpPr>
            <p:cNvPr id="19" name="Rectângulo 18"/>
            <p:cNvSpPr/>
            <p:nvPr/>
          </p:nvSpPr>
          <p:spPr>
            <a:xfrm>
              <a:off x="1789464" y="6054515"/>
              <a:ext cx="30705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b="1" dirty="0" smtClean="0">
                  <a:solidFill>
                    <a:schemeClr val="bg1"/>
                  </a:solidFill>
                </a:rPr>
                <a:t>Impulsão</a:t>
              </a:r>
            </a:p>
            <a:p>
              <a:pPr algn="ctr"/>
              <a:r>
                <a:rPr lang="pt-PT" b="1" dirty="0" smtClean="0">
                  <a:solidFill>
                    <a:schemeClr val="bg1"/>
                  </a:solidFill>
                </a:rPr>
                <a:t>(factores que a influenciam)</a:t>
              </a:r>
              <a:endParaRPr lang="pt-PT" b="1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Conexão recta unidireccional 21"/>
            <p:cNvCxnSpPr>
              <a:endCxn id="19" idx="0"/>
            </p:cNvCxnSpPr>
            <p:nvPr/>
          </p:nvCxnSpPr>
          <p:spPr>
            <a:xfrm>
              <a:off x="3115342" y="4676337"/>
              <a:ext cx="209406" cy="1378178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o 27"/>
          <p:cNvGrpSpPr/>
          <p:nvPr/>
        </p:nvGrpSpPr>
        <p:grpSpPr>
          <a:xfrm>
            <a:off x="4241670" y="4509120"/>
            <a:ext cx="1986514" cy="1356271"/>
            <a:chOff x="4241670" y="4509120"/>
            <a:chExt cx="1986514" cy="1356271"/>
          </a:xfrm>
        </p:grpSpPr>
        <p:sp>
          <p:nvSpPr>
            <p:cNvPr id="16" name="Rectângulo 15"/>
            <p:cNvSpPr/>
            <p:nvPr/>
          </p:nvSpPr>
          <p:spPr>
            <a:xfrm>
              <a:off x="4241670" y="4942061"/>
              <a:ext cx="198651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b="1" dirty="0" smtClean="0">
                  <a:solidFill>
                    <a:schemeClr val="bg1"/>
                  </a:solidFill>
                </a:rPr>
                <a:t>Peso real </a:t>
              </a:r>
            </a:p>
            <a:p>
              <a:pPr algn="ctr"/>
              <a:r>
                <a:rPr lang="pt-PT" b="1" dirty="0" smtClean="0">
                  <a:solidFill>
                    <a:schemeClr val="bg1"/>
                  </a:solidFill>
                </a:rPr>
                <a:t>Peso aparente</a:t>
              </a:r>
            </a:p>
            <a:p>
              <a:pPr algn="ctr"/>
              <a:r>
                <a:rPr lang="pt-PT" b="1" dirty="0" smtClean="0">
                  <a:solidFill>
                    <a:schemeClr val="bg1"/>
                  </a:solidFill>
                </a:rPr>
                <a:t>Impulsão</a:t>
              </a:r>
              <a:endParaRPr lang="pt-PT" b="1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Conexão recta unidireccional 22"/>
            <p:cNvCxnSpPr/>
            <p:nvPr/>
          </p:nvCxnSpPr>
          <p:spPr>
            <a:xfrm>
              <a:off x="5028999" y="4509120"/>
              <a:ext cx="0" cy="393383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o 28"/>
          <p:cNvGrpSpPr/>
          <p:nvPr/>
        </p:nvGrpSpPr>
        <p:grpSpPr>
          <a:xfrm>
            <a:off x="6012160" y="4624477"/>
            <a:ext cx="1656184" cy="1747697"/>
            <a:chOff x="6012160" y="4624477"/>
            <a:chExt cx="1656184" cy="1747697"/>
          </a:xfrm>
        </p:grpSpPr>
        <p:sp>
          <p:nvSpPr>
            <p:cNvPr id="17" name="Rectângulo 16"/>
            <p:cNvSpPr/>
            <p:nvPr/>
          </p:nvSpPr>
          <p:spPr>
            <a:xfrm>
              <a:off x="6012160" y="6002842"/>
              <a:ext cx="165618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b="1" dirty="0" smtClean="0">
                  <a:solidFill>
                    <a:schemeClr val="bg1"/>
                  </a:solidFill>
                </a:rPr>
                <a:t>Flutuabilidade</a:t>
              </a:r>
              <a:endParaRPr lang="pt-PT" b="1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Conexão recta unidireccional 24"/>
            <p:cNvCxnSpPr/>
            <p:nvPr/>
          </p:nvCxnSpPr>
          <p:spPr>
            <a:xfrm>
              <a:off x="6227983" y="4624477"/>
              <a:ext cx="468253" cy="1240914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upo 29"/>
          <p:cNvGrpSpPr/>
          <p:nvPr/>
        </p:nvGrpSpPr>
        <p:grpSpPr>
          <a:xfrm>
            <a:off x="7367979" y="4621160"/>
            <a:ext cx="1524501" cy="1115011"/>
            <a:chOff x="7367979" y="4621160"/>
            <a:chExt cx="1524501" cy="1115011"/>
          </a:xfrm>
        </p:grpSpPr>
        <p:sp>
          <p:nvSpPr>
            <p:cNvPr id="18" name="Rectângulo 17"/>
            <p:cNvSpPr/>
            <p:nvPr/>
          </p:nvSpPr>
          <p:spPr>
            <a:xfrm>
              <a:off x="7367979" y="5089840"/>
              <a:ext cx="152450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PT" b="1" dirty="0" smtClean="0">
                  <a:solidFill>
                    <a:schemeClr val="bg1"/>
                  </a:solidFill>
                </a:rPr>
                <a:t>Princípio de Arquimedes</a:t>
              </a:r>
              <a:endParaRPr lang="pt-PT" b="1" dirty="0">
                <a:solidFill>
                  <a:schemeClr val="bg1"/>
                </a:solidFill>
              </a:endParaRPr>
            </a:p>
          </p:txBody>
        </p:sp>
        <p:cxnSp>
          <p:nvCxnSpPr>
            <p:cNvPr id="27" name="Conexão recta unidireccional 26"/>
            <p:cNvCxnSpPr>
              <a:endCxn id="18" idx="0"/>
            </p:cNvCxnSpPr>
            <p:nvPr/>
          </p:nvCxnSpPr>
          <p:spPr>
            <a:xfrm>
              <a:off x="7367979" y="4621160"/>
              <a:ext cx="762251" cy="468680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ângulo 30"/>
          <p:cNvSpPr/>
          <p:nvPr/>
        </p:nvSpPr>
        <p:spPr>
          <a:xfrm>
            <a:off x="467544" y="188640"/>
            <a:ext cx="8094311" cy="2304256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05436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1143000"/>
          </a:xfrm>
        </p:spPr>
        <p:txBody>
          <a:bodyPr/>
          <a:lstStyle/>
          <a:p>
            <a:pPr algn="l"/>
            <a:r>
              <a:rPr lang="pt-PT" b="1" dirty="0" smtClean="0">
                <a:solidFill>
                  <a:schemeClr val="bg2"/>
                </a:solidFill>
              </a:rPr>
              <a:t>Conclusões</a:t>
            </a:r>
            <a:endParaRPr lang="pt-PT" b="1" dirty="0">
              <a:solidFill>
                <a:schemeClr val="bg2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3"/>
            <a:ext cx="2120900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539552" y="2492896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Revisão </a:t>
            </a:r>
            <a:r>
              <a:rPr lang="pt-PT" dirty="0">
                <a:solidFill>
                  <a:schemeClr val="bg1"/>
                </a:solidFill>
              </a:rPr>
              <a:t>de tudo o que foi trabalhado e </a:t>
            </a:r>
            <a:r>
              <a:rPr lang="pt-PT" dirty="0" smtClean="0">
                <a:solidFill>
                  <a:schemeClr val="bg1"/>
                </a:solidFill>
              </a:rPr>
              <a:t>análise das </a:t>
            </a:r>
            <a:r>
              <a:rPr lang="pt-PT" dirty="0">
                <a:solidFill>
                  <a:schemeClr val="bg1"/>
                </a:solidFill>
              </a:rPr>
              <a:t>respostas dadas, de modo a dissimular as últimas dúvidas e a sedimentar os conteúdos. Nesta etapa, </a:t>
            </a:r>
            <a:r>
              <a:rPr lang="pt-PT" dirty="0" smtClean="0">
                <a:solidFill>
                  <a:schemeClr val="bg1"/>
                </a:solidFill>
              </a:rPr>
              <a:t>a turma deve estar toda reunida e podem </a:t>
            </a:r>
            <a:r>
              <a:rPr lang="pt-PT" dirty="0">
                <a:solidFill>
                  <a:schemeClr val="bg1"/>
                </a:solidFill>
              </a:rPr>
              <a:t>ser projectados simultaneamente quer o material fornecido aos alunos, quer a simulação online</a:t>
            </a:r>
            <a:r>
              <a:rPr lang="pt-PT" dirty="0" smtClean="0">
                <a:solidFill>
                  <a:schemeClr val="bg1"/>
                </a:solidFill>
              </a:rPr>
              <a:t>.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539552" y="4510861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Resolução</a:t>
            </a:r>
            <a:r>
              <a:rPr lang="pt-PT" dirty="0">
                <a:solidFill>
                  <a:schemeClr val="bg1"/>
                </a:solidFill>
              </a:rPr>
              <a:t>, a nível </a:t>
            </a:r>
            <a:r>
              <a:rPr lang="pt-PT" dirty="0" smtClean="0">
                <a:solidFill>
                  <a:schemeClr val="bg1"/>
                </a:solidFill>
              </a:rPr>
              <a:t>individual ou em trabalho de pares, </a:t>
            </a:r>
            <a:r>
              <a:rPr lang="pt-PT" dirty="0">
                <a:solidFill>
                  <a:schemeClr val="bg1"/>
                </a:solidFill>
              </a:rPr>
              <a:t>de exercícios de cálculo e de resposta aberta.    </a:t>
            </a:r>
          </a:p>
        </p:txBody>
      </p:sp>
    </p:spTree>
    <p:extLst>
      <p:ext uri="{BB962C8B-B14F-4D97-AF65-F5344CB8AC3E}">
        <p14:creationId xmlns:p14="http://schemas.microsoft.com/office/powerpoint/2010/main" xmlns="" val="324021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6856" y="274638"/>
            <a:ext cx="8229600" cy="1143000"/>
          </a:xfrm>
        </p:spPr>
        <p:txBody>
          <a:bodyPr/>
          <a:lstStyle/>
          <a:p>
            <a:pPr algn="l"/>
            <a:r>
              <a:rPr lang="pt-PT" b="1" dirty="0" err="1" smtClean="0">
                <a:solidFill>
                  <a:schemeClr val="bg2"/>
                </a:solidFill>
              </a:rPr>
              <a:t>Aspetos</a:t>
            </a:r>
            <a:r>
              <a:rPr lang="pt-PT" b="1" dirty="0" smtClean="0">
                <a:solidFill>
                  <a:schemeClr val="bg2"/>
                </a:solidFill>
              </a:rPr>
              <a:t> positivos</a:t>
            </a:r>
            <a:endParaRPr lang="pt-PT" b="1" dirty="0">
              <a:solidFill>
                <a:schemeClr val="bg2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323528" y="1916832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O envolvimento/motivação </a:t>
            </a:r>
            <a:r>
              <a:rPr lang="pt-PT" dirty="0">
                <a:solidFill>
                  <a:schemeClr val="bg1"/>
                </a:solidFill>
              </a:rPr>
              <a:t>dos alunos no contexto inicial </a:t>
            </a:r>
            <a:r>
              <a:rPr lang="pt-PT" dirty="0" smtClean="0">
                <a:solidFill>
                  <a:schemeClr val="bg1"/>
                </a:solidFill>
              </a:rPr>
              <a:t>criado</a:t>
            </a:r>
            <a:endParaRPr lang="pt-PT" dirty="0">
              <a:solidFill>
                <a:schemeClr val="bg1"/>
              </a:solidFill>
            </a:endParaRPr>
          </a:p>
          <a:p>
            <a:endParaRPr lang="pt-PT" dirty="0" smtClean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</a:rPr>
              <a:t>	</a:t>
            </a:r>
          </a:p>
          <a:p>
            <a:r>
              <a:rPr lang="pt-PT" dirty="0" smtClean="0">
                <a:solidFill>
                  <a:schemeClr val="bg1"/>
                </a:solidFill>
              </a:rPr>
              <a:t>	A </a:t>
            </a:r>
            <a:r>
              <a:rPr lang="pt-PT" dirty="0">
                <a:solidFill>
                  <a:schemeClr val="bg1"/>
                </a:solidFill>
              </a:rPr>
              <a:t>formulação de hipóteses perante as demonstrações </a:t>
            </a:r>
            <a:r>
              <a:rPr lang="pt-PT" dirty="0" smtClean="0">
                <a:solidFill>
                  <a:schemeClr val="bg1"/>
                </a:solidFill>
              </a:rPr>
              <a:t>experimentais</a:t>
            </a:r>
            <a:endParaRPr lang="pt-PT" dirty="0">
              <a:solidFill>
                <a:schemeClr val="bg1"/>
              </a:solidFill>
            </a:endParaRPr>
          </a:p>
          <a:p>
            <a:endParaRPr lang="pt-PT" dirty="0" smtClean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</a:rPr>
              <a:t>		</a:t>
            </a:r>
          </a:p>
          <a:p>
            <a:r>
              <a:rPr lang="pt-PT" dirty="0">
                <a:solidFill>
                  <a:schemeClr val="bg1"/>
                </a:solidFill>
              </a:rPr>
              <a:t>	</a:t>
            </a:r>
            <a:r>
              <a:rPr lang="pt-PT" dirty="0" smtClean="0">
                <a:solidFill>
                  <a:schemeClr val="bg1"/>
                </a:solidFill>
              </a:rPr>
              <a:t>	O </a:t>
            </a:r>
            <a:r>
              <a:rPr lang="pt-PT" dirty="0">
                <a:solidFill>
                  <a:schemeClr val="bg1"/>
                </a:solidFill>
              </a:rPr>
              <a:t>facto dos alunos concluírem o pretendido e atingirem os </a:t>
            </a:r>
            <a:r>
              <a:rPr lang="pt-PT" dirty="0" err="1">
                <a:solidFill>
                  <a:schemeClr val="bg1"/>
                </a:solidFill>
              </a:rPr>
              <a:t>objetivos</a:t>
            </a:r>
            <a:r>
              <a:rPr lang="pt-PT" dirty="0">
                <a:solidFill>
                  <a:schemeClr val="bg1"/>
                </a:solidFill>
              </a:rPr>
              <a:t> </a:t>
            </a:r>
            <a:r>
              <a:rPr lang="pt-PT" dirty="0" smtClean="0">
                <a:solidFill>
                  <a:schemeClr val="bg1"/>
                </a:solidFill>
              </a:rPr>
              <a:t>			delineados </a:t>
            </a:r>
            <a:r>
              <a:rPr lang="pt-PT" dirty="0">
                <a:solidFill>
                  <a:schemeClr val="bg1"/>
                </a:solidFill>
              </a:rPr>
              <a:t>no módulo, de forma quase autónoma, bem como </a:t>
            </a:r>
            <a:r>
              <a:rPr lang="pt-PT" dirty="0" smtClean="0">
                <a:solidFill>
                  <a:schemeClr val="bg1"/>
                </a:solidFill>
              </a:rPr>
              <a:t>			denotar </a:t>
            </a:r>
            <a:r>
              <a:rPr lang="pt-PT" dirty="0">
                <a:solidFill>
                  <a:schemeClr val="bg1"/>
                </a:solidFill>
              </a:rPr>
              <a:t>o seu regozijo ao perceberem que construíram o seu </a:t>
            </a:r>
            <a:r>
              <a:rPr lang="pt-PT" dirty="0" smtClean="0">
                <a:solidFill>
                  <a:schemeClr val="bg1"/>
                </a:solidFill>
              </a:rPr>
              <a:t>			conhecimento</a:t>
            </a:r>
            <a:endParaRPr lang="pt-PT" dirty="0">
              <a:solidFill>
                <a:schemeClr val="bg1"/>
              </a:solidFill>
            </a:endParaRPr>
          </a:p>
          <a:p>
            <a:endParaRPr lang="pt-PT" dirty="0" smtClean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</a:rPr>
              <a:t>			</a:t>
            </a:r>
          </a:p>
          <a:p>
            <a:r>
              <a:rPr lang="pt-PT" dirty="0">
                <a:solidFill>
                  <a:schemeClr val="bg1"/>
                </a:solidFill>
              </a:rPr>
              <a:t>	</a:t>
            </a:r>
            <a:r>
              <a:rPr lang="pt-PT" dirty="0" smtClean="0">
                <a:solidFill>
                  <a:schemeClr val="bg1"/>
                </a:solidFill>
              </a:rPr>
              <a:t>		Os </a:t>
            </a:r>
            <a:r>
              <a:rPr lang="pt-PT" dirty="0">
                <a:solidFill>
                  <a:schemeClr val="bg1"/>
                </a:solidFill>
              </a:rPr>
              <a:t>resultados obtidos em momentos de </a:t>
            </a:r>
            <a:r>
              <a:rPr lang="pt-PT" dirty="0" smtClean="0">
                <a:solidFill>
                  <a:schemeClr val="bg1"/>
                </a:solidFill>
              </a:rPr>
              <a:t>					avaliação/feedback à posteriori/aprendizagem mais </a:t>
            </a:r>
            <a:r>
              <a:rPr lang="pt-PT" dirty="0" err="1" smtClean="0">
                <a:solidFill>
                  <a:schemeClr val="bg1"/>
                </a:solidFill>
              </a:rPr>
              <a:t>efetiva</a:t>
            </a:r>
            <a:r>
              <a:rPr lang="pt-PT" dirty="0">
                <a:solidFill>
                  <a:schemeClr val="bg1"/>
                </a:solidFill>
              </a:rPr>
              <a:t> 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4716" y="0"/>
            <a:ext cx="2120900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366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5077"/>
            <a:ext cx="2120900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b="1" dirty="0" smtClean="0">
                <a:solidFill>
                  <a:schemeClr val="bg2"/>
                </a:solidFill>
              </a:rPr>
              <a:t>Por outro lado…</a:t>
            </a:r>
            <a:endParaRPr lang="pt-PT" b="1" dirty="0">
              <a:solidFill>
                <a:schemeClr val="bg2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251520" y="2073037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Este </a:t>
            </a:r>
            <a:r>
              <a:rPr lang="pt-PT" dirty="0">
                <a:solidFill>
                  <a:schemeClr val="bg1"/>
                </a:solidFill>
              </a:rPr>
              <a:t>tipo de </a:t>
            </a:r>
            <a:r>
              <a:rPr lang="pt-PT" dirty="0" smtClean="0">
                <a:solidFill>
                  <a:schemeClr val="bg1"/>
                </a:solidFill>
              </a:rPr>
              <a:t>metodologia necessita </a:t>
            </a:r>
            <a:r>
              <a:rPr lang="pt-PT" dirty="0">
                <a:solidFill>
                  <a:schemeClr val="bg1"/>
                </a:solidFill>
              </a:rPr>
              <a:t>de bastante tempo de preparação por parte da docente e de aplicação aos </a:t>
            </a:r>
            <a:r>
              <a:rPr lang="pt-PT" dirty="0" smtClean="0">
                <a:solidFill>
                  <a:schemeClr val="bg1"/>
                </a:solidFill>
              </a:rPr>
              <a:t>alunos</a:t>
            </a:r>
            <a:endParaRPr lang="pt-PT" dirty="0">
              <a:solidFill>
                <a:schemeClr val="bg1"/>
              </a:solidFill>
            </a:endParaRPr>
          </a:p>
          <a:p>
            <a:endParaRPr lang="pt-PT" dirty="0" smtClean="0">
              <a:solidFill>
                <a:schemeClr val="bg1"/>
              </a:solidFill>
            </a:endParaRPr>
          </a:p>
          <a:p>
            <a:endParaRPr lang="pt-PT" dirty="0" smtClean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</a:rPr>
              <a:t>	É </a:t>
            </a:r>
            <a:r>
              <a:rPr lang="pt-PT" dirty="0">
                <a:solidFill>
                  <a:schemeClr val="bg1"/>
                </a:solidFill>
              </a:rPr>
              <a:t>substancialmente preferível a aplicação do módulo em aulas de </a:t>
            </a:r>
            <a:r>
              <a:rPr lang="pt-PT" dirty="0" smtClean="0">
                <a:solidFill>
                  <a:schemeClr val="bg1"/>
                </a:solidFill>
              </a:rPr>
              <a:t>turnos</a:t>
            </a:r>
            <a:endParaRPr lang="pt-PT" dirty="0">
              <a:solidFill>
                <a:schemeClr val="bg1"/>
              </a:solidFill>
            </a:endParaRPr>
          </a:p>
          <a:p>
            <a:endParaRPr lang="pt-PT" dirty="0" smtClean="0">
              <a:solidFill>
                <a:schemeClr val="bg1"/>
              </a:solidFill>
            </a:endParaRPr>
          </a:p>
          <a:p>
            <a:endParaRPr lang="pt-PT" dirty="0" smtClean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</a:rPr>
              <a:t>		Nem </a:t>
            </a:r>
            <a:r>
              <a:rPr lang="pt-PT" dirty="0">
                <a:solidFill>
                  <a:schemeClr val="bg1"/>
                </a:solidFill>
              </a:rPr>
              <a:t>todos os alunos perceberam de imediato o modo de </a:t>
            </a:r>
            <a:r>
              <a:rPr lang="pt-PT" dirty="0" smtClean="0">
                <a:solidFill>
                  <a:schemeClr val="bg1"/>
                </a:solidFill>
              </a:rPr>
              <a:t>				funcionamento </a:t>
            </a:r>
            <a:r>
              <a:rPr lang="pt-PT" dirty="0">
                <a:solidFill>
                  <a:schemeClr val="bg1"/>
                </a:solidFill>
              </a:rPr>
              <a:t>do roteiro de </a:t>
            </a:r>
            <a:r>
              <a:rPr lang="pt-PT" dirty="0" smtClean="0">
                <a:solidFill>
                  <a:schemeClr val="bg1"/>
                </a:solidFill>
              </a:rPr>
              <a:t>exploração</a:t>
            </a:r>
            <a:endParaRPr lang="pt-PT" dirty="0">
              <a:solidFill>
                <a:schemeClr val="bg1"/>
              </a:solidFill>
            </a:endParaRPr>
          </a:p>
          <a:p>
            <a:endParaRPr lang="pt-PT" dirty="0" smtClean="0">
              <a:solidFill>
                <a:schemeClr val="bg1"/>
              </a:solidFill>
            </a:endParaRPr>
          </a:p>
          <a:p>
            <a:endParaRPr lang="pt-PT" dirty="0" smtClean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</a:rPr>
              <a:t>			São </a:t>
            </a:r>
            <a:r>
              <a:rPr lang="pt-PT" dirty="0">
                <a:solidFill>
                  <a:schemeClr val="bg1"/>
                </a:solidFill>
              </a:rPr>
              <a:t>muito importantes os momentos de conclusão, quer no </a:t>
            </a:r>
            <a:r>
              <a:rPr lang="pt-PT" dirty="0" smtClean="0">
                <a:solidFill>
                  <a:schemeClr val="bg1"/>
                </a:solidFill>
              </a:rPr>
              <a:t>			final </a:t>
            </a:r>
            <a:r>
              <a:rPr lang="pt-PT" dirty="0">
                <a:solidFill>
                  <a:schemeClr val="bg1"/>
                </a:solidFill>
              </a:rPr>
              <a:t>das demonstrações experimentais, quer da exploração </a:t>
            </a:r>
            <a:r>
              <a:rPr lang="pt-PT" dirty="0" smtClean="0">
                <a:solidFill>
                  <a:schemeClr val="bg1"/>
                </a:solidFill>
              </a:rPr>
              <a:t>			da </a:t>
            </a:r>
            <a:r>
              <a:rPr lang="pt-PT" dirty="0">
                <a:solidFill>
                  <a:schemeClr val="bg1"/>
                </a:solidFill>
              </a:rPr>
              <a:t>simulação, como momento de consolidação de conclusões </a:t>
            </a:r>
            <a:r>
              <a:rPr lang="pt-PT" dirty="0" smtClean="0">
                <a:solidFill>
                  <a:schemeClr val="bg1"/>
                </a:solidFill>
              </a:rPr>
              <a:t>			e conteúdos</a:t>
            </a:r>
            <a:endParaRPr lang="pt-P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754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486</Words>
  <Application>Microsoft Office PowerPoint</Application>
  <PresentationFormat>Apresentação no Ecrã (4:3)</PresentationFormat>
  <Paragraphs>146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3" baseType="lpstr">
      <vt:lpstr>Tema do Office</vt:lpstr>
      <vt:lpstr>Princípio de Arquimedes  “Por que razão, dentro de água, sou tão forte como o “Popeye”?” </vt:lpstr>
      <vt:lpstr>Objetivos</vt:lpstr>
      <vt:lpstr>Contextualização</vt:lpstr>
      <vt:lpstr>Demonstração Experimental</vt:lpstr>
      <vt:lpstr>Simulação online</vt:lpstr>
      <vt:lpstr>Diapositivo 6</vt:lpstr>
      <vt:lpstr>Conclusões</vt:lpstr>
      <vt:lpstr>Aspetos positivos</vt:lpstr>
      <vt:lpstr>Por outro lado…</vt:lpstr>
      <vt:lpstr>A melhorar…</vt:lpstr>
      <vt:lpstr>Avaliação</vt:lpstr>
      <vt:lpstr>Avaliação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Princípio de Arquimedes  “Por que razão, dentro de água, sou tão forte como o “Popeye”?” </dc:title>
  <dc:creator>Joana Barros de Araújo Correia</dc:creator>
  <cp:lastModifiedBy>Joana</cp:lastModifiedBy>
  <cp:revision>26</cp:revision>
  <dcterms:created xsi:type="dcterms:W3CDTF">2013-04-23T15:05:33Z</dcterms:created>
  <dcterms:modified xsi:type="dcterms:W3CDTF">2013-04-27T09:08:51Z</dcterms:modified>
</cp:coreProperties>
</file>