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60" r:id="rId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ção Predefinida" id="{F0E2790A-562A-4B9A-873C-E88B453AD59A}">
          <p14:sldIdLst/>
        </p14:section>
        <p14:section name="Secção Sem Título" id="{7A2A8D5F-B271-4BA3-8CD7-A22D4140FBC8}">
          <p14:sldIdLst>
            <p14:sldId id="258"/>
            <p14:sldId id="259"/>
            <p14:sldId id="256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497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5407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6462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591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757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2086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545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521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252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3269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7668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B167A-D831-4DB3-8AF3-816AF9B5E9B7}" type="datetimeFigureOut">
              <a:rPr lang="pt-PT" smtClean="0"/>
              <a:t>27/04/2013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ADDA9-9430-4374-8B20-F812B5FA91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340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Notas_professor_Vinho.docx" TargetMode="External"/><Relationship Id="rId3" Type="http://schemas.openxmlformats.org/officeDocument/2006/relationships/slide" Target="slide3.xml"/><Relationship Id="rId7" Type="http://schemas.openxmlformats.org/officeDocument/2006/relationships/hyperlink" Target="Material%20alunos_vinho.doc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Material%20prof_vinho.docx" TargetMode="External"/><Relationship Id="rId11" Type="http://schemas.openxmlformats.org/officeDocument/2006/relationships/image" Target="../media/image1.jpeg"/><Relationship Id="rId5" Type="http://schemas.openxmlformats.org/officeDocument/2006/relationships/hyperlink" Target="capa_vinho.docx" TargetMode="External"/><Relationship Id="rId10" Type="http://schemas.openxmlformats.org/officeDocument/2006/relationships/slide" Target="slide4.xml"/><Relationship Id="rId4" Type="http://schemas.openxmlformats.org/officeDocument/2006/relationships/hyperlink" Target="http://wqcreator.emultimedia.com.pt/webquest/soporte_derecha_w.php?id_actividad=36&amp;id_pagina=1" TargetMode="External"/><Relationship Id="rId9" Type="http://schemas.openxmlformats.org/officeDocument/2006/relationships/hyperlink" Target="protocolo_determina&#231;&#227;o%20da%20acidez%20e%20teor%20de%20&#225;lcool.doc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330824" cy="526380"/>
          </a:xfrm>
        </p:spPr>
        <p:txBody>
          <a:bodyPr>
            <a:normAutofit/>
          </a:bodyPr>
          <a:lstStyle/>
          <a:p>
            <a:r>
              <a:rPr lang="pt-PT" sz="2400" dirty="0" smtClean="0">
                <a:solidFill>
                  <a:schemeClr val="accent2">
                    <a:lumMod val="75000"/>
                  </a:schemeClr>
                </a:solidFill>
              </a:rPr>
              <a:t>Caminho ainda a percorrer…</a:t>
            </a:r>
            <a:endParaRPr lang="pt-P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07504" y="908720"/>
            <a:ext cx="4824536" cy="5688632"/>
          </a:xfrm>
        </p:spPr>
        <p:txBody>
          <a:bodyPr>
            <a:normAutofit lnSpcReduction="10000"/>
          </a:bodyPr>
          <a:lstStyle/>
          <a:p>
            <a:r>
              <a:rPr lang="pt-PT" sz="1800" b="1" dirty="0" smtClean="0"/>
              <a:t>Mas…há avanços!</a:t>
            </a:r>
          </a:p>
          <a:p>
            <a:r>
              <a:rPr lang="pt-PT" sz="1800" dirty="0" smtClean="0"/>
              <a:t>-No Laboratório: foram testadas  e  analisadas todas as amostras e otimizadas  as condições  de realização das atividades</a:t>
            </a:r>
            <a:r>
              <a:rPr lang="pt-PT" sz="1800" dirty="0" smtClean="0">
                <a:hlinkClick r:id="rId2" action="ppaction://hlinksldjump"/>
              </a:rPr>
              <a:t>**</a:t>
            </a:r>
            <a:endParaRPr lang="pt-PT" sz="1800" dirty="0"/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pt-PT" sz="1800" dirty="0" smtClean="0"/>
              <a:t>O módulo foi iniciado com a apresentação da situação problemática .</a:t>
            </a:r>
            <a:r>
              <a:rPr lang="pt-PT" sz="1800" dirty="0" smtClean="0">
                <a:hlinkClick r:id="rId3" action="ppaction://hlinksldjump"/>
              </a:rPr>
              <a:t>**</a:t>
            </a:r>
            <a:r>
              <a:rPr lang="pt-PT" sz="1800" dirty="0" smtClean="0"/>
              <a:t> 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pt-PT" sz="1800" dirty="0" smtClean="0"/>
              <a:t>Da análise e debate que a situação suscitou surgiu a proposta de pesquisa orientada por </a:t>
            </a:r>
            <a:r>
              <a:rPr lang="pt-PT" sz="1800" dirty="0" err="1" smtClean="0"/>
              <a:t>webquest.</a:t>
            </a:r>
            <a:r>
              <a:rPr lang="pt-PT" sz="1800" dirty="0" err="1" smtClean="0">
                <a:hlinkClick r:id="rId4"/>
              </a:rPr>
              <a:t>http</a:t>
            </a:r>
            <a:r>
              <a:rPr lang="pt-PT" sz="1800" dirty="0" smtClean="0">
                <a:hlinkClick r:id="rId4"/>
              </a:rPr>
              <a:t>://wqcreator.emultimedia.com.pt/</a:t>
            </a:r>
            <a:r>
              <a:rPr lang="pt-PT" sz="1800" dirty="0" err="1" smtClean="0">
                <a:hlinkClick r:id="rId4"/>
              </a:rPr>
              <a:t>webquest</a:t>
            </a:r>
            <a:r>
              <a:rPr lang="pt-PT" sz="1800" dirty="0" smtClean="0">
                <a:hlinkClick r:id="rId4"/>
              </a:rPr>
              <a:t>/</a:t>
            </a:r>
            <a:r>
              <a:rPr lang="pt-PT" sz="1800" dirty="0" err="1" smtClean="0">
                <a:hlinkClick r:id="rId4"/>
              </a:rPr>
              <a:t>soporte_derecha_w.php?id_actividad</a:t>
            </a:r>
            <a:r>
              <a:rPr lang="pt-PT" sz="1800" dirty="0" smtClean="0">
                <a:hlinkClick r:id="rId4"/>
              </a:rPr>
              <a:t>=36&amp;id_pagina=1</a:t>
            </a:r>
            <a:endParaRPr lang="pt-PT" sz="1800" dirty="0" smtClean="0"/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pt-PT" sz="1800" dirty="0" smtClean="0"/>
              <a:t>Todos os materiais  foram concluídos.</a:t>
            </a:r>
            <a:r>
              <a:rPr lang="pt-PT" sz="1800" dirty="0" smtClean="0">
                <a:hlinkClick r:id="rId5" action="ppaction://hlinkfile"/>
              </a:rPr>
              <a:t>capa_vinho.docx</a:t>
            </a:r>
            <a:endParaRPr lang="pt-PT" sz="1800" dirty="0" smtClean="0"/>
          </a:p>
          <a:p>
            <a:pPr marL="285750" indent="-20638">
              <a:lnSpc>
                <a:spcPct val="110000"/>
              </a:lnSpc>
              <a:buFontTx/>
              <a:buChar char="-"/>
            </a:pPr>
            <a:r>
              <a:rPr lang="pt-PT" sz="1800" dirty="0" smtClean="0">
                <a:hlinkClick r:id="rId6" action="ppaction://hlinkfile"/>
              </a:rPr>
              <a:t>Material prof_vinho.docx</a:t>
            </a:r>
            <a:endParaRPr lang="pt-PT" sz="1800" dirty="0" smtClean="0"/>
          </a:p>
          <a:p>
            <a:pPr marL="285750" indent="-20638">
              <a:lnSpc>
                <a:spcPct val="110000"/>
              </a:lnSpc>
              <a:buFontTx/>
              <a:buChar char="-"/>
            </a:pPr>
            <a:r>
              <a:rPr lang="pt-PT" sz="1800" dirty="0" smtClean="0">
                <a:hlinkClick r:id="rId7" action="ppaction://hlinkfile"/>
              </a:rPr>
              <a:t>Material alunos_vinho.doc</a:t>
            </a:r>
            <a:endParaRPr lang="pt-PT" sz="1800" dirty="0" smtClean="0"/>
          </a:p>
          <a:p>
            <a:pPr marL="285750" indent="-20638">
              <a:lnSpc>
                <a:spcPct val="110000"/>
              </a:lnSpc>
              <a:buFontTx/>
              <a:buChar char="-"/>
            </a:pPr>
            <a:r>
              <a:rPr lang="pt-PT" sz="1800" dirty="0" smtClean="0">
                <a:hlinkClick r:id="rId8" action="ppaction://hlinkfile"/>
              </a:rPr>
              <a:t>Notas_professor_Vinho.docx</a:t>
            </a:r>
            <a:endParaRPr lang="pt-PT" sz="1800" dirty="0" smtClean="0"/>
          </a:p>
          <a:p>
            <a:pPr marL="285750" indent="-20638">
              <a:lnSpc>
                <a:spcPct val="110000"/>
              </a:lnSpc>
              <a:buFontTx/>
              <a:buChar char="-"/>
            </a:pPr>
            <a:r>
              <a:rPr lang="pt-PT" sz="1800" dirty="0" err="1" smtClean="0">
                <a:hlinkClick r:id="rId9" action="ppaction://hlinkfile"/>
              </a:rPr>
              <a:t>protocolo_determinação</a:t>
            </a:r>
            <a:r>
              <a:rPr lang="pt-PT" sz="1800" dirty="0" smtClean="0">
                <a:hlinkClick r:id="rId9" action="ppaction://hlinkfile"/>
              </a:rPr>
              <a:t> da acidez e teor de álcool.docx</a:t>
            </a:r>
            <a:endParaRPr lang="pt-PT" sz="1800" dirty="0" smtClean="0"/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pt-PT" sz="1800" dirty="0" smtClean="0"/>
              <a:t>Reflexão</a:t>
            </a:r>
            <a:r>
              <a:rPr lang="pt-PT" sz="1800" dirty="0" smtClean="0">
                <a:hlinkClick r:id="rId10" action="ppaction://hlinksldjump"/>
              </a:rPr>
              <a:t>**</a:t>
            </a:r>
            <a:endParaRPr lang="pt-PT" sz="1800" dirty="0" smtClean="0"/>
          </a:p>
          <a:p>
            <a:pPr marL="285750" indent="-285750">
              <a:buFontTx/>
              <a:buChar char="-"/>
            </a:pPr>
            <a:endParaRPr lang="pt-PT" sz="1800" b="1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1026" name="Picture 2" descr="D:\MeusDocumentos\As minhas imagens\Vinho\HPIM3990 (3).JPG"/>
          <p:cNvPicPr>
            <a:picLocks noGrp="1" noChangeAspect="1" noChangeArrowheads="1"/>
          </p:cNvPicPr>
          <p:nvPr>
            <p:ph idx="1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82700"/>
            <a:ext cx="3682752" cy="27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5148064" y="4149080"/>
            <a:ext cx="3714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i="1" dirty="0" smtClean="0"/>
              <a:t>Imagem de uma das vinhas da Quinta Aveleda, gentilmente cedida pela mesma</a:t>
            </a:r>
            <a:endParaRPr lang="pt-PT" sz="1600" i="1" dirty="0"/>
          </a:p>
        </p:txBody>
      </p:sp>
    </p:spTree>
    <p:extLst>
      <p:ext uri="{BB962C8B-B14F-4D97-AF65-F5344CB8AC3E}">
        <p14:creationId xmlns:p14="http://schemas.microsoft.com/office/powerpoint/2010/main" val="82222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D:\MeusDocumentos\As minhas imagens\Vinho\IMG_697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27"/>
          <a:stretch/>
        </p:blipFill>
        <p:spPr bwMode="auto">
          <a:xfrm rot="16200000">
            <a:off x="431540" y="335851"/>
            <a:ext cx="1872209" cy="1656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Marcador de Posição de Conteúdo 12" descr="D:\MeusDocumentos\As minhas imagens\Vinho\IMG_6978.JPG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0" r="8975"/>
          <a:stretch/>
        </p:blipFill>
        <p:spPr bwMode="auto">
          <a:xfrm rot="16200000">
            <a:off x="6886748" y="454597"/>
            <a:ext cx="1872209" cy="14611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m 13" descr="D:\MeusDocumentos\As minhas imagens\Vinho\IMG_698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12656" y="539056"/>
            <a:ext cx="2043569" cy="14211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/>
          <p:cNvSpPr txBox="1"/>
          <p:nvPr/>
        </p:nvSpPr>
        <p:spPr>
          <a:xfrm>
            <a:off x="376402" y="2492895"/>
            <a:ext cx="851607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b="1" dirty="0" smtClean="0"/>
              <a:t>Foram analisadas  três amostras de vinho ( dois verdes e um  da região do Douro).</a:t>
            </a:r>
          </a:p>
          <a:p>
            <a:pPr>
              <a:lnSpc>
                <a:spcPct val="150000"/>
              </a:lnSpc>
            </a:pPr>
            <a:r>
              <a:rPr lang="pt-PT" b="1" dirty="0" smtClean="0"/>
              <a:t>- Verificou-se, tal como pretendido, que a acidez total de dois dos vinhos (um verde e outro “maduro”) era muito distinta. O verde tinha uma acidez muito maior. No entanto, a diferença não foi significativa quando se comparou o mesmo ” maduro” com outro verde (Alvarinho)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pt-PT" b="1" dirty="0" smtClean="0"/>
              <a:t>O teor de álcool   determinado para o verde Alvarinho e para o  vinho do  Douro  foi semelhante . Relativamente ao outro vinho verde, a percentagem de álcool é inferior.</a:t>
            </a:r>
            <a:endParaRPr lang="pt-PT" b="1" dirty="0"/>
          </a:p>
          <a:p>
            <a:pPr>
              <a:lnSpc>
                <a:spcPct val="150000"/>
              </a:lnSpc>
            </a:pPr>
            <a:r>
              <a:rPr lang="pt-PT" b="1" dirty="0" smtClean="0"/>
              <a:t>Estes resultados servirão de alavanca para o debate final: </a:t>
            </a:r>
            <a:r>
              <a:rPr lang="pt-PT" b="1" u="sng" dirty="0" smtClean="0">
                <a:solidFill>
                  <a:schemeClr val="accent2">
                    <a:lumMod val="75000"/>
                  </a:schemeClr>
                </a:solidFill>
              </a:rPr>
              <a:t>Serão os parâmetros analisados suficientes para a distinção dos dois tipos de vinho?       </a:t>
            </a:r>
            <a:endParaRPr lang="pt-PT" dirty="0" smtClean="0"/>
          </a:p>
          <a:p>
            <a:pPr marL="285750" indent="-285750">
              <a:buFontTx/>
              <a:buChar char="-"/>
            </a:pPr>
            <a:endParaRPr lang="pt-PT" dirty="0" smtClean="0"/>
          </a:p>
          <a:p>
            <a:pPr marL="285750" indent="-285750">
              <a:buFontTx/>
              <a:buChar char="-"/>
            </a:pPr>
            <a:endParaRPr lang="pt-PT" dirty="0" smtClean="0"/>
          </a:p>
          <a:p>
            <a:pPr marL="285750" indent="-285750">
              <a:buFontTx/>
              <a:buChar char="-"/>
            </a:pPr>
            <a:endParaRPr lang="pt-PT" dirty="0" smtClean="0"/>
          </a:p>
          <a:p>
            <a:endParaRPr lang="pt-PT" dirty="0"/>
          </a:p>
        </p:txBody>
      </p:sp>
      <p:sp>
        <p:nvSpPr>
          <p:cNvPr id="3" name="Seta para a esquerda 2">
            <a:hlinkClick r:id="" action="ppaction://hlinkshowjump?jump=firstslide"/>
          </p:cNvPr>
          <p:cNvSpPr/>
          <p:nvPr/>
        </p:nvSpPr>
        <p:spPr>
          <a:xfrm>
            <a:off x="8460432" y="6196662"/>
            <a:ext cx="252536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160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-attachment.googleusercontent.com/attachment/u/0/?ui=2&amp;ik=324384cf19&amp;view=att&amp;th=13c26f7564537ca3&amp;attid=0.1&amp;disp=inline&amp;realattid=f_hbskzpp10&amp;safe=1&amp;zw&amp;saduie=AG9B_P-JBCRqFcXdKNlywdwU6uUn&amp;sadet=1357917082471&amp;sads=wtpwJypo0lUQsUSSY-Hp_l-6tL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4" descr="https://mail-attachment.googleusercontent.com/attachment/u/0/?ui=2&amp;ik=324384cf19&amp;view=att&amp;th=13c26f7564537ca3&amp;attid=0.1&amp;disp=inline&amp;realattid=f_hbskzpp10&amp;safe=1&amp;zw&amp;saduie=AG9B_P-JBCRqFcXdKNlywdwU6uUn&amp;sadet=1357917082471&amp;sads=wtpwJypo0lUQsUSSY-Hp_l-6tL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7" name="Imagem 6" descr="http://lh6.ggpht.com/_LJaBwTLfego/TMHyb9N9LpI/AAAAAAAAF-8/jywyqNQ4QeM/s400/CAM_042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4" t="10794" r="5500" b="5714"/>
          <a:stretch/>
        </p:blipFill>
        <p:spPr bwMode="auto">
          <a:xfrm>
            <a:off x="5580112" y="3933056"/>
            <a:ext cx="1597050" cy="12875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Seta para a esquerda 5">
            <a:hlinkClick r:id="" action="ppaction://hlinkshowjump?jump=firstslide"/>
          </p:cNvPr>
          <p:cNvSpPr/>
          <p:nvPr/>
        </p:nvSpPr>
        <p:spPr>
          <a:xfrm>
            <a:off x="8460432" y="6381328"/>
            <a:ext cx="252536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669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107504" y="327105"/>
            <a:ext cx="4534481" cy="310189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PT" sz="1600" b="1" i="1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PT" sz="1600" b="1" i="1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16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Strenghts</a:t>
            </a:r>
            <a:r>
              <a:rPr lang="pt-PT" sz="1600" b="1" i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: </a:t>
            </a:r>
            <a:endParaRPr lang="pt-PT" sz="1600" b="1" i="1" dirty="0" smtClean="0">
              <a:solidFill>
                <a:schemeClr val="accent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PT" sz="1600" dirty="0">
              <a:effectLst/>
              <a:latin typeface="Times New Roman"/>
              <a:ea typeface="Times New Roman"/>
            </a:endParaRPr>
          </a:p>
          <a:p>
            <a:r>
              <a:rPr lang="pt-PT" sz="1600" b="1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-Promoção do </a:t>
            </a:r>
            <a:r>
              <a:rPr lang="pt-PT" sz="1600" b="1" dirty="0" smtClean="0">
                <a:latin typeface="Times New Roman" pitchFamily="18" charset="0"/>
                <a:cs typeface="Times New Roman" pitchFamily="18" charset="0"/>
              </a:rPr>
              <a:t>ensino </a:t>
            </a:r>
            <a:r>
              <a:rPr lang="pt-PT" sz="1600" b="1" dirty="0">
                <a:latin typeface="Times New Roman" pitchFamily="18" charset="0"/>
                <a:cs typeface="Times New Roman" pitchFamily="18" charset="0"/>
              </a:rPr>
              <a:t>/ aprendizagem de tópicos curriculares utilizando metodologias alternativas e complementares às previstas no </a:t>
            </a:r>
            <a:r>
              <a:rPr lang="pt-PT" sz="1600" b="1" dirty="0" smtClean="0">
                <a:latin typeface="Times New Roman" pitchFamily="18" charset="0"/>
                <a:cs typeface="Times New Roman" pitchFamily="18" charset="0"/>
              </a:rPr>
              <a:t>programa;</a:t>
            </a:r>
          </a:p>
          <a:p>
            <a:r>
              <a:rPr lang="pt-PT" sz="1600" b="1" dirty="0" smtClean="0">
                <a:latin typeface="Times New Roman" pitchFamily="18" charset="0"/>
                <a:cs typeface="Times New Roman" pitchFamily="18" charset="0"/>
              </a:rPr>
              <a:t>-Estimulo da </a:t>
            </a:r>
            <a:r>
              <a:rPr lang="pt-PT" sz="1600" b="1" dirty="0">
                <a:latin typeface="Times New Roman" pitchFamily="18" charset="0"/>
                <a:cs typeface="Times New Roman" pitchFamily="18" charset="0"/>
              </a:rPr>
              <a:t>curiosidade pela ciência e </a:t>
            </a:r>
            <a:r>
              <a:rPr lang="pt-PT" sz="1600" b="1" dirty="0" smtClean="0">
                <a:latin typeface="Times New Roman" pitchFamily="18" charset="0"/>
                <a:cs typeface="Times New Roman" pitchFamily="18" charset="0"/>
              </a:rPr>
              <a:t>desenvolvimento de </a:t>
            </a:r>
            <a:r>
              <a:rPr lang="pt-PT" sz="1600" b="1" dirty="0">
                <a:latin typeface="Times New Roman" pitchFamily="18" charset="0"/>
                <a:cs typeface="Times New Roman" pitchFamily="18" charset="0"/>
              </a:rPr>
              <a:t>capacidades e atitudes científicas dos alunos.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PT" sz="1200" dirty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2200" dirty="0">
                <a:effectLst/>
                <a:latin typeface="Times New Roman"/>
                <a:ea typeface="Times New Roman"/>
              </a:rPr>
              <a:t> </a:t>
            </a:r>
            <a:endParaRPr lang="pt-PT" sz="1200" dirty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pt-PT" sz="1200" dirty="0" smtClean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pt-PT" sz="12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9" name="Rectângulo arredondado 8"/>
          <p:cNvSpPr/>
          <p:nvPr/>
        </p:nvSpPr>
        <p:spPr>
          <a:xfrm>
            <a:off x="4650191" y="3660609"/>
            <a:ext cx="4386305" cy="301948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PT" sz="16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PT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pt-PT" sz="16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Threats</a:t>
            </a:r>
            <a:r>
              <a:rPr lang="pt-PT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pt-PT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1600" b="1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pt-PT" sz="16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 Dificuldade de aplicação do módulo no momento em  que decorreu (3º Período)- altura de testes intermédios e de apresentação de trabalhos noutras disciplinas, o que provocou algum constrangimento de tempo nos alunos.</a:t>
            </a:r>
            <a:endParaRPr lang="pt-PT" sz="16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2200" dirty="0">
                <a:effectLst/>
                <a:latin typeface="Times New Roman"/>
                <a:ea typeface="Times New Roman"/>
              </a:rPr>
              <a:t> </a:t>
            </a:r>
            <a:endParaRPr lang="pt-PT" sz="1200" dirty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pt-PT" sz="12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10" name="Rectângulo arredondado 9"/>
          <p:cNvSpPr/>
          <p:nvPr/>
        </p:nvSpPr>
        <p:spPr>
          <a:xfrm>
            <a:off x="107504" y="3660609"/>
            <a:ext cx="4480667" cy="301948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 b="1" i="1" dirty="0" smtClean="0"/>
          </a:p>
          <a:p>
            <a:endParaRPr lang="pt-PT" sz="1600" b="1" i="1" dirty="0"/>
          </a:p>
          <a:p>
            <a:endParaRPr lang="pt-PT" sz="1600" b="1" i="1" dirty="0" smtClean="0"/>
          </a:p>
          <a:p>
            <a:endParaRPr lang="pt-PT" sz="1600" b="1" i="1" dirty="0"/>
          </a:p>
          <a:p>
            <a:r>
              <a:rPr lang="pt-PT" sz="1600" b="1" i="1" dirty="0" err="1" smtClean="0">
                <a:solidFill>
                  <a:schemeClr val="accent2">
                    <a:lumMod val="50000"/>
                  </a:schemeClr>
                </a:solidFill>
              </a:rPr>
              <a:t>Opportunities</a:t>
            </a:r>
            <a:r>
              <a:rPr lang="pt-PT" sz="1600" b="1" i="1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endParaRPr lang="pt-PT" sz="1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pt-PT" sz="1600" dirty="0"/>
          </a:p>
          <a:p>
            <a:pPr algn="just">
              <a:spcAft>
                <a:spcPts val="0"/>
              </a:spcAft>
            </a:pPr>
            <a:r>
              <a:rPr lang="pt-PT" sz="1600" b="1" i="1" dirty="0">
                <a:effectLst/>
                <a:latin typeface="Times New Roman"/>
                <a:ea typeface="Times New Roman"/>
              </a:rPr>
              <a:t> </a:t>
            </a:r>
            <a:r>
              <a:rPr lang="pt-PT" sz="1600" b="1" dirty="0" smtClean="0">
                <a:effectLst/>
                <a:latin typeface="Times New Roman"/>
                <a:ea typeface="Times New Roman"/>
              </a:rPr>
              <a:t>Permitir ao professor e </a:t>
            </a:r>
            <a:r>
              <a:rPr lang="pt-PT" sz="1600" b="1" smtClean="0">
                <a:effectLst/>
                <a:latin typeface="Times New Roman"/>
                <a:ea typeface="Times New Roman"/>
              </a:rPr>
              <a:t>aos alunos </a:t>
            </a:r>
            <a:r>
              <a:rPr lang="pt-PT" sz="1600" b="1" dirty="0" smtClean="0">
                <a:effectLst/>
                <a:latin typeface="Times New Roman"/>
                <a:ea typeface="Times New Roman"/>
              </a:rPr>
              <a:t>o contacto com metodologias alternativas de ensino;</a:t>
            </a:r>
          </a:p>
          <a:p>
            <a:pPr algn="just">
              <a:spcAft>
                <a:spcPts val="0"/>
              </a:spcAft>
            </a:pPr>
            <a:endParaRPr lang="pt-PT" sz="16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pt-PT" sz="1600" b="1" dirty="0" smtClean="0">
                <a:latin typeface="Times New Roman"/>
                <a:ea typeface="Times New Roman"/>
              </a:rPr>
              <a:t>Permitir o </a:t>
            </a:r>
            <a:r>
              <a:rPr lang="pt-PT" sz="1600" b="1" dirty="0">
                <a:latin typeface="Times New Roman"/>
                <a:ea typeface="Times New Roman"/>
              </a:rPr>
              <a:t>i</a:t>
            </a:r>
            <a:r>
              <a:rPr lang="pt-PT" sz="1600" b="1" dirty="0" smtClean="0">
                <a:effectLst/>
                <a:latin typeface="Times New Roman"/>
                <a:ea typeface="Times New Roman"/>
              </a:rPr>
              <a:t>ntercâmbio entre a escola e a comunidade local, criando a possibilidade de dar a conhecer aos alunos empresas de sucesso </a:t>
            </a:r>
            <a:r>
              <a:rPr lang="pt-PT" sz="1600" b="1" i="1" dirty="0" smtClean="0">
                <a:effectLst/>
                <a:latin typeface="Times New Roman"/>
                <a:ea typeface="Times New Roman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PT" sz="1600" b="1" i="1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PT" sz="1200" dirty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2200" dirty="0">
                <a:effectLst/>
                <a:latin typeface="Times New Roman"/>
                <a:ea typeface="Times New Roman"/>
              </a:rPr>
              <a:t> </a:t>
            </a:r>
            <a:endParaRPr lang="pt-PT" sz="1200" dirty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pt-PT" sz="12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11" name="Rectângulo arredondado 10"/>
          <p:cNvSpPr/>
          <p:nvPr/>
        </p:nvSpPr>
        <p:spPr>
          <a:xfrm>
            <a:off x="4716016" y="327107"/>
            <a:ext cx="4320480" cy="310189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pt-PT" sz="1600" b="1" i="1" dirty="0" err="1" smtClean="0">
                <a:solidFill>
                  <a:schemeClr val="accent2">
                    <a:lumMod val="50000"/>
                  </a:schemeClr>
                </a:solidFill>
              </a:rPr>
              <a:t>Weaknesses</a:t>
            </a:r>
            <a:r>
              <a:rPr lang="pt-PT" sz="1600" b="1" i="1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endParaRPr lang="pt-PT" sz="16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t-PT" sz="2200" b="1" i="1" dirty="0" smtClean="0">
              <a:effectLst/>
              <a:latin typeface="Times New Roman"/>
              <a:ea typeface="Times New Roman"/>
            </a:endParaRPr>
          </a:p>
          <a:p>
            <a:r>
              <a:rPr lang="pt-PT" sz="2200" b="1" i="1" dirty="0" smtClean="0">
                <a:effectLst/>
                <a:latin typeface="Times New Roman"/>
                <a:ea typeface="Times New Roman"/>
              </a:rPr>
              <a:t>- </a:t>
            </a:r>
            <a:r>
              <a:rPr lang="pt-PT" sz="1600" b="1" dirty="0" smtClean="0">
                <a:latin typeface="Times New Roman" pitchFamily="18" charset="0"/>
                <a:cs typeface="Times New Roman" pitchFamily="18" charset="0"/>
              </a:rPr>
              <a:t>Adaptação </a:t>
            </a:r>
            <a:r>
              <a:rPr lang="pt-PT" sz="1600" b="1" dirty="0">
                <a:latin typeface="Times New Roman" pitchFamily="18" charset="0"/>
                <a:cs typeface="Times New Roman" pitchFamily="18" charset="0"/>
              </a:rPr>
              <a:t>da planificação do módulo ao período em que decorreu a ação;</a:t>
            </a:r>
          </a:p>
          <a:p>
            <a:r>
              <a:rPr lang="pt-PT" sz="1600" b="1" dirty="0" smtClean="0">
                <a:latin typeface="Times New Roman" pitchFamily="18" charset="0"/>
                <a:cs typeface="Times New Roman" pitchFamily="18" charset="0"/>
              </a:rPr>
              <a:t>- Dificuldade</a:t>
            </a:r>
            <a:r>
              <a:rPr lang="pt-PT" sz="1600" b="1" dirty="0">
                <a:latin typeface="Times New Roman" pitchFamily="18" charset="0"/>
                <a:cs typeface="Times New Roman" pitchFamily="18" charset="0"/>
              </a:rPr>
              <a:t>, face à abrangência do tema, em focalizar apenas para a temática em questão;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PT" sz="1200" dirty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2200" dirty="0">
                <a:effectLst/>
                <a:latin typeface="Times New Roman"/>
                <a:ea typeface="Times New Roman"/>
              </a:rPr>
              <a:t> </a:t>
            </a:r>
            <a:endParaRPr lang="pt-PT" sz="1200" dirty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pt-PT" sz="12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5" name="Oval 4"/>
          <p:cNvSpPr/>
          <p:nvPr/>
        </p:nvSpPr>
        <p:spPr>
          <a:xfrm>
            <a:off x="3760077" y="3140968"/>
            <a:ext cx="1656185" cy="7512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2200" b="1" dirty="0">
                <a:effectLst/>
                <a:latin typeface="Times New Roman"/>
                <a:ea typeface="Times New Roman"/>
              </a:rPr>
              <a:t>SWOT</a:t>
            </a:r>
            <a:endParaRPr lang="pt-PT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Seta para a esquerda 7">
            <a:hlinkClick r:id="" action="ppaction://hlinkshowjump?jump=firstslide"/>
          </p:cNvPr>
          <p:cNvSpPr/>
          <p:nvPr/>
        </p:nvSpPr>
        <p:spPr>
          <a:xfrm>
            <a:off x="8460432" y="6196662"/>
            <a:ext cx="252536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965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294</Words>
  <Application>Microsoft Office PowerPoint</Application>
  <PresentationFormat>Apresentação no Ecrã (4:3)</PresentationFormat>
  <Paragraphs>59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 do Office</vt:lpstr>
      <vt:lpstr>Caminho ainda a percorrer…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jasousa@fe.up.pt</dc:creator>
  <cp:lastModifiedBy>silvia</cp:lastModifiedBy>
  <cp:revision>21</cp:revision>
  <dcterms:created xsi:type="dcterms:W3CDTF">2013-01-11T15:11:28Z</dcterms:created>
  <dcterms:modified xsi:type="dcterms:W3CDTF">2013-04-27T00:05:41Z</dcterms:modified>
</cp:coreProperties>
</file>